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64"/>
  </p:notesMasterIdLst>
  <p:handoutMasterIdLst>
    <p:handoutMasterId r:id="rId65"/>
  </p:handoutMasterIdLst>
  <p:sldIdLst>
    <p:sldId id="326" r:id="rId2"/>
    <p:sldId id="1168" r:id="rId3"/>
    <p:sldId id="265" r:id="rId4"/>
    <p:sldId id="266" r:id="rId5"/>
    <p:sldId id="270" r:id="rId6"/>
    <p:sldId id="332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328" r:id="rId18"/>
    <p:sldId id="329" r:id="rId19"/>
    <p:sldId id="375" r:id="rId20"/>
    <p:sldId id="389" r:id="rId21"/>
    <p:sldId id="390" r:id="rId22"/>
    <p:sldId id="338" r:id="rId23"/>
    <p:sldId id="391" r:id="rId24"/>
    <p:sldId id="392" r:id="rId25"/>
    <p:sldId id="393" r:id="rId26"/>
    <p:sldId id="394" r:id="rId27"/>
    <p:sldId id="341" r:id="rId28"/>
    <p:sldId id="1188" r:id="rId29"/>
    <p:sldId id="377" r:id="rId30"/>
    <p:sldId id="378" r:id="rId31"/>
    <p:sldId id="379" r:id="rId32"/>
    <p:sldId id="382" r:id="rId33"/>
    <p:sldId id="383" r:id="rId34"/>
    <p:sldId id="384" r:id="rId35"/>
    <p:sldId id="385" r:id="rId36"/>
    <p:sldId id="349" r:id="rId37"/>
    <p:sldId id="386" r:id="rId38"/>
    <p:sldId id="387" r:id="rId39"/>
    <p:sldId id="388" r:id="rId40"/>
    <p:sldId id="350" r:id="rId41"/>
    <p:sldId id="353" r:id="rId42"/>
    <p:sldId id="355" r:id="rId43"/>
    <p:sldId id="356" r:id="rId44"/>
    <p:sldId id="357" r:id="rId45"/>
    <p:sldId id="358" r:id="rId46"/>
    <p:sldId id="1179" r:id="rId47"/>
    <p:sldId id="1180" r:id="rId48"/>
    <p:sldId id="1177" r:id="rId49"/>
    <p:sldId id="1181" r:id="rId50"/>
    <p:sldId id="1182" r:id="rId51"/>
    <p:sldId id="1183" r:id="rId52"/>
    <p:sldId id="1184" r:id="rId53"/>
    <p:sldId id="1185" r:id="rId54"/>
    <p:sldId id="1186" r:id="rId55"/>
    <p:sldId id="1187" r:id="rId56"/>
    <p:sldId id="1170" r:id="rId57"/>
    <p:sldId id="1171" r:id="rId58"/>
    <p:sldId id="1172" r:id="rId59"/>
    <p:sldId id="1173" r:id="rId60"/>
    <p:sldId id="1174" r:id="rId61"/>
    <p:sldId id="1175" r:id="rId62"/>
    <p:sldId id="1178" r:id="rId63"/>
  </p:sldIdLst>
  <p:sldSz cx="9144000" cy="6858000" type="screen4x3"/>
  <p:notesSz cx="9144000" cy="6858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2"/>
        </a:solidFill>
        <a:latin typeface="Chalkboard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2"/>
        </a:solidFill>
        <a:latin typeface="Chalkboard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2"/>
        </a:solidFill>
        <a:latin typeface="Chalkboard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2"/>
        </a:solidFill>
        <a:latin typeface="Chalkboard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2"/>
        </a:solidFill>
        <a:latin typeface="Chalkboard" charset="0"/>
        <a:ea typeface="+mn-ea"/>
        <a:cs typeface="+mn-cs"/>
      </a:defRPr>
    </a:lvl5pPr>
    <a:lvl6pPr marL="2286000" algn="l" defTabSz="457200" rtl="0" eaLnBrk="1" latinLnBrk="0" hangingPunct="1">
      <a:defRPr sz="2800" kern="1200">
        <a:solidFill>
          <a:schemeClr val="tx2"/>
        </a:solidFill>
        <a:latin typeface="Chalkboard" charset="0"/>
        <a:ea typeface="+mn-ea"/>
        <a:cs typeface="+mn-cs"/>
      </a:defRPr>
    </a:lvl6pPr>
    <a:lvl7pPr marL="2743200" algn="l" defTabSz="457200" rtl="0" eaLnBrk="1" latinLnBrk="0" hangingPunct="1">
      <a:defRPr sz="2800" kern="1200">
        <a:solidFill>
          <a:schemeClr val="tx2"/>
        </a:solidFill>
        <a:latin typeface="Chalkboard" charset="0"/>
        <a:ea typeface="+mn-ea"/>
        <a:cs typeface="+mn-cs"/>
      </a:defRPr>
    </a:lvl7pPr>
    <a:lvl8pPr marL="3200400" algn="l" defTabSz="457200" rtl="0" eaLnBrk="1" latinLnBrk="0" hangingPunct="1">
      <a:defRPr sz="2800" kern="1200">
        <a:solidFill>
          <a:schemeClr val="tx2"/>
        </a:solidFill>
        <a:latin typeface="Chalkboard" charset="0"/>
        <a:ea typeface="+mn-ea"/>
        <a:cs typeface="+mn-cs"/>
      </a:defRPr>
    </a:lvl8pPr>
    <a:lvl9pPr marL="3657600" algn="l" defTabSz="457200" rtl="0" eaLnBrk="1" latinLnBrk="0" hangingPunct="1">
      <a:defRPr sz="2800" kern="1200">
        <a:solidFill>
          <a:schemeClr val="tx2"/>
        </a:solidFill>
        <a:latin typeface="Chalkboard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0564"/>
    <p:restoredTop sz="89833"/>
  </p:normalViewPr>
  <p:slideViewPr>
    <p:cSldViewPr>
      <p:cViewPr varScale="1">
        <p:scale>
          <a:sx n="84" d="100"/>
          <a:sy n="84" d="100"/>
        </p:scale>
        <p:origin x="200" y="4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1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160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510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1600" y="651510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B2AE93E-5F9B-1A4A-9F29-D8E5B799470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252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A93C67-A3A1-1049-8C10-5FEC2ED4D587}" type="datetimeFigureOut">
              <a:rPr lang="en-US" smtClean="0"/>
              <a:t>9/12/19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BDE546-565A-1840-87A4-31178BCBA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78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10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3.wdp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3.wdp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>
            <a:fillRect/>
          </a:stretch>
        </p:blipFill>
        <p:spPr bwMode="auto">
          <a:xfrm>
            <a:off x="0" y="3429000"/>
            <a:ext cx="9144000" cy="3429000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  <p:pic>
        <p:nvPicPr>
          <p:cNvPr id="5" name="Picture 7" descr="overlay-ruleShadow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03588"/>
            <a:ext cx="9144000" cy="125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9463" y="1918447"/>
            <a:ext cx="7583488" cy="1470025"/>
          </a:xfrm>
        </p:spPr>
        <p:txBody>
          <a:bodyPr anchor="b" anchorCtr="0"/>
          <a:lstStyle>
            <a:lvl1pPr>
              <a:defRPr>
                <a:latin typeface="Gill Sans MT" panose="020B0502020104020203" pitchFamily="34" charset="77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9463" y="3478306"/>
            <a:ext cx="7583487" cy="1752600"/>
          </a:xfrm>
        </p:spPr>
        <p:txBody>
          <a:bodyPr/>
          <a:lstStyle>
            <a:lvl1pPr marL="0" indent="0" algn="ctr">
              <a:spcBef>
                <a:spcPts val="600"/>
              </a:spcBef>
              <a:buNone/>
              <a:defRPr sz="18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77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77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77"/>
              </a:defRPr>
            </a:lvl1pPr>
          </a:lstStyle>
          <a:p>
            <a:fld id="{FA791912-2C4E-3348-A304-987B986F220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9014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>
            <a:fillRect/>
          </a:stretch>
        </p:blipFill>
        <p:spPr bwMode="auto">
          <a:xfrm>
            <a:off x="4572000" y="4763"/>
            <a:ext cx="457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overlay-ruleShado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31"/>
          <a:stretch>
            <a:fillRect/>
          </a:stretch>
        </p:blipFill>
        <p:spPr bwMode="auto">
          <a:xfrm rot="16200000">
            <a:off x="1086644" y="3364706"/>
            <a:ext cx="6854825" cy="125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74320"/>
            <a:ext cx="3959352" cy="1691640"/>
          </a:xfrm>
        </p:spPr>
        <p:txBody>
          <a:bodyPr anchor="b" anchorCtr="0"/>
          <a:lstStyle>
            <a:lvl1pPr marL="0" algn="ctr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effectLst>
                  <a:outerShdw blurRad="50800" dist="12700" dir="2700000" sx="100500" sy="1005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64608" y="264907"/>
            <a:ext cx="3959352" cy="6328186"/>
          </a:xfrm>
          <a:solidFill>
            <a:schemeClr val="tx1">
              <a:lumMod val="50000"/>
            </a:schemeClr>
          </a:solidFill>
          <a:effectLst>
            <a:outerShdw blurRad="50800" dir="2700000" algn="tl" rotWithShape="0">
              <a:schemeClr val="tx1">
                <a:alpha val="40000"/>
              </a:schemeClr>
            </a:outerShdw>
          </a:effectLst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1970801"/>
            <a:ext cx="3959352" cy="32004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 algn="ctr">
              <a:lnSpc>
                <a:spcPct val="110000"/>
              </a:lnSpc>
              <a:buNone/>
              <a:defRPr sz="180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2670175" y="6356350"/>
            <a:ext cx="1627188" cy="3651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41300" y="6356350"/>
            <a:ext cx="1893888" cy="3651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algn="l" defTabSz="914400" rtl="0" eaLnBrk="1" latinLnBrk="0" hangingPunct="1">
              <a:defRPr sz="120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892300" y="5738813"/>
            <a:ext cx="758825" cy="574675"/>
          </a:xfrm>
        </p:spPr>
        <p:txBody>
          <a:bodyPr>
            <a:noAutofit/>
          </a:bodyPr>
          <a:lstStyle>
            <a:lvl1pPr eaLnBrk="1" hangingPunct="1">
              <a:defRPr sz="3600">
                <a:solidFill>
                  <a:schemeClr val="tx1"/>
                </a:solidFill>
                <a:latin typeface="Perpetua Titling MT" charset="0"/>
              </a:defRPr>
            </a:lvl1pPr>
          </a:lstStyle>
          <a:p>
            <a:fld id="{30A259E2-0C43-484A-89C0-13E98B2448F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3088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3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038600"/>
            <a:ext cx="7620000" cy="990600"/>
          </a:xfrm>
        </p:spPr>
        <p:txBody>
          <a:bodyPr anchor="b" anchorCtr="0">
            <a:normAutofit/>
          </a:bodyPr>
          <a:lstStyle>
            <a:lvl1pPr algn="ctr">
              <a:defRPr sz="36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42900" y="265176"/>
            <a:ext cx="8458200" cy="3697224"/>
          </a:xfrm>
          <a:solidFill>
            <a:schemeClr val="tx1">
              <a:lumMod val="50000"/>
            </a:schemeClr>
          </a:solidFill>
          <a:effectLst>
            <a:outerShdw blurRad="50800" dir="2700000" algn="tl" rotWithShape="0">
              <a:schemeClr val="tx1">
                <a:alpha val="40000"/>
              </a:schemeClr>
            </a:outerShdw>
          </a:effectLst>
        </p:spPr>
        <p:txBody>
          <a:bodyPr rtlCol="0"/>
          <a:lstStyle>
            <a:lvl1pPr marL="0" indent="0" algn="ctr" defTabSz="914400" rtl="0" eaLnBrk="1" latinLnBrk="0" hangingPunct="1">
              <a:spcBef>
                <a:spcPts val="2000"/>
              </a:spcBef>
              <a:buFont typeface="Calisto MT" pitchFamily="18" charset="0"/>
              <a:buNone/>
              <a:defRPr sz="24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5042647"/>
            <a:ext cx="7620000" cy="1129553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ct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446FF4-5694-2345-8BD9-F09625F65D2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6656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>
            <a:spLocks noGrp="1"/>
          </p:cNvSpPr>
          <p:nvPr>
            <p:ph type="dt" sz="half" idx="10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11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A553F14-5A1D-874E-8885-2717A35CF00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9850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8100"/>
            <a:ext cx="9144000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Overlay-FullBackgroun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4"/>
          <a:stretch>
            <a:fillRect/>
          </a:stretch>
        </p:blipFill>
        <p:spPr bwMode="auto">
          <a:xfrm>
            <a:off x="0" y="1425575"/>
            <a:ext cx="9144000" cy="543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1867B3-6626-0448-981C-E65C155C495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90647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19"/>
          <a:stretch>
            <a:fillRect/>
          </a:stretch>
        </p:blipFill>
        <p:spPr bwMode="auto">
          <a:xfrm>
            <a:off x="0" y="4763"/>
            <a:ext cx="77978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overlay-ruleShado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31"/>
          <a:stretch>
            <a:fillRect/>
          </a:stretch>
        </p:blipFill>
        <p:spPr bwMode="auto">
          <a:xfrm rot="5400000" flipH="1">
            <a:off x="4421981" y="3364707"/>
            <a:ext cx="6854825" cy="125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48600" y="457200"/>
            <a:ext cx="1219200" cy="5668963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9462" y="457200"/>
            <a:ext cx="6383337" cy="56689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7924800" y="6356350"/>
            <a:ext cx="1066800" cy="3651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46B93F-15FA-2240-BCFB-4A19EF163A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51075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892969" y="1151930"/>
            <a:ext cx="7358063" cy="2321719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625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892969" y="3536156"/>
            <a:ext cx="7358063" cy="794742"/>
          </a:xfrm>
          <a:prstGeom prst="rect">
            <a:avLst/>
          </a:prstGeom>
        </p:spPr>
        <p:txBody>
          <a:bodyPr/>
          <a:lstStyle>
            <a:lvl1pPr algn="ctr">
              <a:defRPr sz="2250"/>
            </a:lvl1pPr>
            <a:lvl2pPr algn="ctr">
              <a:defRPr sz="2250"/>
            </a:lvl2pPr>
            <a:lvl3pPr algn="ctr">
              <a:defRPr sz="2250"/>
            </a:lvl3pPr>
            <a:lvl4pPr algn="ctr">
              <a:defRPr sz="2250"/>
            </a:lvl4pPr>
            <a:lvl5pPr algn="ctr">
              <a:defRPr sz="225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25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25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25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250">
                <a:solidFill>
                  <a:srgbClr val="FFFFFF"/>
                </a:solidFill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3870138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8100"/>
            <a:ext cx="9144000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Overlay-FullBackground.jpg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334"/>
          <a:stretch>
            <a:fillRect/>
          </a:stretch>
        </p:blipFill>
        <p:spPr bwMode="auto">
          <a:xfrm>
            <a:off x="0" y="1425575"/>
            <a:ext cx="9144000" cy="5432425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84EDBE-CF1A-4D44-956A-84981FD198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2184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>
            <a:fillRect/>
          </a:stretch>
        </p:blipFill>
        <p:spPr bwMode="auto">
          <a:xfrm>
            <a:off x="0" y="3429000"/>
            <a:ext cx="9144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overlay-ruleShadow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03588"/>
            <a:ext cx="9144000" cy="125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9463" y="789081"/>
            <a:ext cx="7583488" cy="1470025"/>
          </a:xfrm>
        </p:spPr>
        <p:txBody>
          <a:bodyPr anchorCtr="0"/>
          <a:lstStyle>
            <a:lvl1pPr>
              <a:defRPr>
                <a:latin typeface="Gill Sans MT" panose="020B0502020104020203" pitchFamily="34" charset="77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9463" y="4724400"/>
            <a:ext cx="7583487" cy="1385047"/>
          </a:xfrm>
        </p:spPr>
        <p:txBody>
          <a:bodyPr anchor="ctr"/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3677371" y="2564085"/>
            <a:ext cx="1789259" cy="1729830"/>
          </a:xfrm>
          <a:prstGeom prst="ellipse">
            <a:avLst/>
          </a:prstGeom>
          <a:noFill/>
          <a:ln w="127000">
            <a:solidFill>
              <a:schemeClr val="tx2"/>
            </a:solidFill>
          </a:ln>
          <a:effectLst>
            <a:innerShdw blurRad="101600" dist="76200" dir="13500000">
              <a:prstClr val="black">
                <a:alpha val="57000"/>
              </a:prstClr>
            </a:innerShdw>
          </a:effectLst>
        </p:spPr>
        <p:txBody>
          <a:bodyPr rtlCol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noProof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F6405AD6-5F5F-3843-9634-09BDCA2D358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165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46588"/>
            <a:ext cx="9144000" cy="125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Overlay-FullBackground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667"/>
          <a:stretch>
            <a:fillRect/>
          </a:stretch>
        </p:blipFill>
        <p:spPr bwMode="auto">
          <a:xfrm>
            <a:off x="0" y="4572000"/>
            <a:ext cx="91440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2971800"/>
            <a:ext cx="7583487" cy="1362075"/>
          </a:xfrm>
        </p:spPr>
        <p:txBody>
          <a:bodyPr anchor="b" anchorCtr="0"/>
          <a:lstStyle>
            <a:lvl1pPr algn="ctr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effectLst>
                  <a:outerShdw blurRad="50800" dist="12700" dir="2700000" sx="100500" sy="100500" algn="tl" rotWithShape="0">
                    <a:prstClr val="black">
                      <a:alpha val="60000"/>
                    </a:prstClr>
                  </a:outerShdw>
                </a:effectLst>
                <a:latin typeface="Gill Sans MT" panose="020B0502020104020203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3" y="4724400"/>
            <a:ext cx="7583487" cy="1398494"/>
          </a:xfrm>
        </p:spPr>
        <p:txBody>
          <a:bodyPr/>
          <a:lstStyle>
            <a:lvl1pPr marL="0" indent="0" algn="ctr" defTabSz="914400" rtl="0" eaLnBrk="1" latinLnBrk="0" hangingPunct="1">
              <a:spcBef>
                <a:spcPts val="600"/>
              </a:spcBef>
              <a:buFont typeface="Calisto MT" pitchFamily="18" charset="0"/>
              <a:buNone/>
              <a:defRPr sz="18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EB172D-7630-E94E-BAB9-8644EA6209C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0132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8100"/>
            <a:ext cx="9144000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Overlay-FullBackgroun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4"/>
          <a:stretch>
            <a:fillRect/>
          </a:stretch>
        </p:blipFill>
        <p:spPr bwMode="auto">
          <a:xfrm>
            <a:off x="0" y="1425575"/>
            <a:ext cx="9144000" cy="543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62753"/>
            <a:ext cx="7583488" cy="12831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9463" y="1828800"/>
            <a:ext cx="3566160" cy="42973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6791" y="1828800"/>
            <a:ext cx="3566160" cy="42973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932668-1961-0C49-91AF-53448F9C68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0690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8100"/>
            <a:ext cx="9144000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Overlay-FullBackgroun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4"/>
          <a:stretch>
            <a:fillRect/>
          </a:stretch>
        </p:blipFill>
        <p:spPr bwMode="auto">
          <a:xfrm>
            <a:off x="0" y="1425575"/>
            <a:ext cx="9144000" cy="543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62753"/>
            <a:ext cx="7583488" cy="128316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3" y="1524000"/>
            <a:ext cx="3566160" cy="838200"/>
          </a:xfrm>
        </p:spPr>
        <p:txBody>
          <a:bodyPr anchor="ctr">
            <a:noAutofit/>
          </a:bodyPr>
          <a:lstStyle>
            <a:lvl1pPr marL="0" indent="0" algn="ctr">
              <a:spcBef>
                <a:spcPct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9463" y="2393576"/>
            <a:ext cx="3566160" cy="373258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6791" y="1524000"/>
            <a:ext cx="3566160" cy="838200"/>
          </a:xfrm>
        </p:spPr>
        <p:txBody>
          <a:bodyPr anchor="ctr">
            <a:noAutofit/>
          </a:bodyPr>
          <a:lstStyle>
            <a:lvl1pPr marL="0" indent="0" algn="ctr">
              <a:spcBef>
                <a:spcPct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96791" y="2393576"/>
            <a:ext cx="3566160" cy="373258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BDECCF-E9C7-AE44-ACEE-B1E9FEA56A4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3566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8100"/>
            <a:ext cx="9144000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 descr="Overlay-FullBackground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046"/>
          <a:stretch>
            <a:fillRect/>
          </a:stretch>
        </p:blipFill>
        <p:spPr bwMode="auto">
          <a:xfrm>
            <a:off x="0" y="1447800"/>
            <a:ext cx="9144000" cy="5414963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5F4261-D37C-9A44-8A21-3BBCA202C29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60970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94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A0431-98AA-174E-8473-AE3BD8ED02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8133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>
            <a:fillRect/>
          </a:stretch>
        </p:blipFill>
        <p:spPr bwMode="auto">
          <a:xfrm>
            <a:off x="4572000" y="4763"/>
            <a:ext cx="457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overlay-ruleShado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31"/>
          <a:stretch>
            <a:fillRect/>
          </a:stretch>
        </p:blipFill>
        <p:spPr bwMode="auto">
          <a:xfrm rot="16200000">
            <a:off x="1086644" y="3364706"/>
            <a:ext cx="6854825" cy="125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73049"/>
            <a:ext cx="3962400" cy="1690221"/>
          </a:xfrm>
        </p:spPr>
        <p:txBody>
          <a:bodyPr anchor="b" anchorCtr="0"/>
          <a:lstStyle>
            <a:lvl1pPr marL="0" algn="ctr" defTabSz="914400" rtl="0" eaLnBrk="1" latinLnBrk="0" hangingPunct="1">
              <a:spcBef>
                <a:spcPct val="0"/>
              </a:spcBef>
              <a:defRPr sz="3600" kern="1200">
                <a:solidFill>
                  <a:schemeClr val="tx1"/>
                </a:solidFill>
                <a:effectLst>
                  <a:outerShdw blurRad="50800" dist="12700" dir="2700000" sx="100500" sy="100500" algn="tl" rotWithShape="0">
                    <a:prstClr val="black">
                      <a:alpha val="60000"/>
                    </a:prstClr>
                  </a:outerShdw>
                </a:effectLst>
                <a:latin typeface="Gill Sans MT" panose="020B0502020104020203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6401" y="273050"/>
            <a:ext cx="3959352" cy="585311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1975104"/>
            <a:ext cx="3962400" cy="32004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None/>
              <a:defRPr sz="180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Gill Sans MT" panose="020B0502020104020203" pitchFamily="34" charset="77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2667000" y="6356350"/>
            <a:ext cx="1622425" cy="3651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41300" y="6356350"/>
            <a:ext cx="1892300" cy="3651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algn="l" defTabSz="914400" rtl="0" eaLnBrk="1" latinLnBrk="0" hangingPunct="1">
              <a:defRPr sz="120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892300" y="5748338"/>
            <a:ext cx="762000" cy="576262"/>
          </a:xfrm>
        </p:spPr>
        <p:txBody>
          <a:bodyPr>
            <a:noAutofit/>
          </a:bodyPr>
          <a:lstStyle>
            <a:lvl1pPr eaLnBrk="1" hangingPunct="1">
              <a:defRPr sz="3600">
                <a:solidFill>
                  <a:schemeClr val="tx1"/>
                </a:solidFill>
                <a:latin typeface="Perpetua Titling MT" charset="0"/>
              </a:defRPr>
            </a:lvl1pPr>
          </a:lstStyle>
          <a:p>
            <a:fld id="{14C03247-84A6-1A48-BA4B-296CA796488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7388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0000">
            <a:alpha val="8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9463" y="63500"/>
            <a:ext cx="7583487" cy="12827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3" y="1828800"/>
            <a:ext cx="7583487" cy="429736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3258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Marker Felt" pitchFamily="8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13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Marker Felt" pitchFamily="8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67200" y="6356350"/>
            <a:ext cx="609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chemeClr val="bg2"/>
                </a:solidFill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fld id="{ED7E1427-DF30-9849-B4D6-07CA059A5EC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850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800" kern="1200">
          <a:solidFill>
            <a:schemeClr val="tx1"/>
          </a:solidFill>
          <a:effectLst>
            <a:outerShdw blurRad="50800" dist="12700" dir="2700000" sx="100500" sy="100500" algn="tl" rotWithShape="0">
              <a:prstClr val="black">
                <a:alpha val="60000"/>
              </a:prstClr>
            </a:outerShdw>
          </a:effectLst>
          <a:latin typeface="Gill Sans MT" panose="020B0502020104020203" pitchFamily="34" charset="77"/>
          <a:ea typeface="ＭＳ Ｐゴシック" pitchFamily="-112" charset="-128"/>
          <a:cs typeface="Gill Sans MT" panose="020B0502020104020203" pitchFamily="34" charset="77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9pPr>
    </p:titleStyle>
    <p:bodyStyle>
      <a:lvl1pPr marL="282575" indent="-282575" algn="l" rtl="0" eaLnBrk="0" fontAlgn="base" hangingPunct="0">
        <a:spcBef>
          <a:spcPts val="2000"/>
        </a:spcBef>
        <a:spcAft>
          <a:spcPct val="0"/>
        </a:spcAft>
        <a:buFont typeface="Calisto MT" charset="0"/>
        <a:buChar char="•"/>
        <a:defRPr sz="2400" kern="1200">
          <a:solidFill>
            <a:schemeClr val="bg2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Gill Sans MT" panose="020B0502020104020203" pitchFamily="34" charset="77"/>
          <a:ea typeface="ＭＳ Ｐゴシック" pitchFamily="-112" charset="-128"/>
          <a:cs typeface="Gill Sans MT" panose="020B0502020104020203" pitchFamily="34" charset="77"/>
        </a:defRPr>
      </a:lvl1pPr>
      <a:lvl2pPr marL="577850" indent="-295275" algn="l" rtl="0" eaLnBrk="0" fontAlgn="base" hangingPunct="0">
        <a:spcBef>
          <a:spcPts val="600"/>
        </a:spcBef>
        <a:spcAft>
          <a:spcPct val="0"/>
        </a:spcAft>
        <a:buClr>
          <a:srgbClr val="858585"/>
        </a:buClr>
        <a:buFont typeface="Calisto MT" charset="0"/>
        <a:buChar char="•"/>
        <a:defRPr sz="2200" kern="1200">
          <a:solidFill>
            <a:schemeClr val="bg2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Gill Sans MT" panose="020B0502020104020203" pitchFamily="34" charset="77"/>
          <a:ea typeface="ＭＳ Ｐゴシック" pitchFamily="-112" charset="-128"/>
          <a:cs typeface="+mn-cs"/>
        </a:defRPr>
      </a:lvl2pPr>
      <a:lvl3pPr marL="860425" indent="-282575" algn="l" rtl="0" eaLnBrk="0" fontAlgn="base" hangingPunct="0">
        <a:spcBef>
          <a:spcPts val="600"/>
        </a:spcBef>
        <a:spcAft>
          <a:spcPct val="0"/>
        </a:spcAft>
        <a:buFont typeface="Calisto MT" charset="0"/>
        <a:buChar char="•"/>
        <a:defRPr sz="2000" kern="1200">
          <a:solidFill>
            <a:schemeClr val="bg2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Gill Sans MT" panose="020B0502020104020203" pitchFamily="34" charset="77"/>
          <a:ea typeface="ＭＳ Ｐゴシック" pitchFamily="-112" charset="-128"/>
          <a:cs typeface="+mn-cs"/>
        </a:defRPr>
      </a:lvl3pPr>
      <a:lvl4pPr marL="1143000" indent="-282575" algn="l" rtl="0" eaLnBrk="0" fontAlgn="base" hangingPunct="0">
        <a:spcBef>
          <a:spcPts val="600"/>
        </a:spcBef>
        <a:spcAft>
          <a:spcPct val="0"/>
        </a:spcAft>
        <a:buClr>
          <a:srgbClr val="858585"/>
        </a:buClr>
        <a:buFont typeface="Calisto MT" charset="0"/>
        <a:buChar char="•"/>
        <a:defRPr kern="1200">
          <a:solidFill>
            <a:schemeClr val="bg2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Gill Sans MT" panose="020B0502020104020203" pitchFamily="34" charset="77"/>
          <a:ea typeface="ＭＳ Ｐゴシック" pitchFamily="-112" charset="-128"/>
          <a:cs typeface="+mn-cs"/>
        </a:defRPr>
      </a:lvl4pPr>
      <a:lvl5pPr marL="1425575" indent="-282575" algn="l" rtl="0" eaLnBrk="0" fontAlgn="base" hangingPunct="0">
        <a:spcBef>
          <a:spcPts val="600"/>
        </a:spcBef>
        <a:spcAft>
          <a:spcPct val="0"/>
        </a:spcAft>
        <a:buFont typeface="Calisto MT" charset="0"/>
        <a:buChar char="•"/>
        <a:defRPr kern="1200">
          <a:solidFill>
            <a:schemeClr val="bg2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Gill Sans MT" panose="020B0502020104020203" pitchFamily="34" charset="77"/>
          <a:ea typeface="ＭＳ Ｐゴシック" pitchFamily="-11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057400"/>
            <a:ext cx="7772400" cy="1143000"/>
          </a:xfrm>
        </p:spPr>
        <p:txBody>
          <a:bodyPr wrap="square" numCol="1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charset="-128"/>
              </a:rPr>
              <a:t>Administrative</a:t>
            </a:r>
          </a:p>
        </p:txBody>
      </p:sp>
      <p:sp>
        <p:nvSpPr>
          <p:cNvPr id="2052" name="Text Box 4"/>
          <p:cNvSpPr txBox="1">
            <a:spLocks noChangeArrowheads="1"/>
          </p:cNvSpPr>
          <p:nvPr/>
        </p:nvSpPr>
        <p:spPr bwMode="auto">
          <a:xfrm>
            <a:off x="1942306" y="54858"/>
            <a:ext cx="52578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RUTGERS UNIVERSITY</a:t>
            </a:r>
            <a:b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</a:b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Computer Sciences Department</a:t>
            </a:r>
          </a:p>
        </p:txBody>
      </p:sp>
      <p:sp>
        <p:nvSpPr>
          <p:cNvPr id="2053" name="Text Box 5"/>
          <p:cNvSpPr txBox="1">
            <a:spLocks noChangeArrowheads="1"/>
          </p:cNvSpPr>
          <p:nvPr/>
        </p:nvSpPr>
        <p:spPr bwMode="auto">
          <a:xfrm>
            <a:off x="228600" y="1143000"/>
            <a:ext cx="4572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CS </a:t>
            </a: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518</a:t>
            </a: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 Operating Systems Theory</a:t>
            </a:r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6248400" y="1225950"/>
            <a:ext cx="243839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en-US" sz="2400" dirty="0" err="1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Sudarsun</a:t>
            </a: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 Kannan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5FF508-EEC2-2249-9113-5B5E8130FED8}"/>
              </a:ext>
            </a:extLst>
          </p:cNvPr>
          <p:cNvSpPr txBox="1"/>
          <p:nvPr/>
        </p:nvSpPr>
        <p:spPr>
          <a:xfrm>
            <a:off x="334617" y="3653135"/>
            <a:ext cx="87331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77"/>
              </a:rPr>
              <a:t>HW-1 to be released this weekend</a:t>
            </a: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77"/>
              </a:rPr>
              <a:t>Multi-kernel paper review – Due Tuesday before the class</a:t>
            </a: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77"/>
              </a:rPr>
              <a:t>Start reading concurrency section</a:t>
            </a:r>
          </a:p>
        </p:txBody>
      </p:sp>
      <p:sp>
        <p:nvSpPr>
          <p:cNvPr id="7" name="Shape 1025">
            <a:extLst>
              <a:ext uri="{FF2B5EF4-FFF2-40B4-BE49-F238E27FC236}">
                <a16:creationId xmlns:a16="http://schemas.microsoft.com/office/drawing/2014/main" id="{CC75835B-8D9F-3044-9A2B-3CF2FDFEF799}"/>
              </a:ext>
            </a:extLst>
          </p:cNvPr>
          <p:cNvSpPr txBox="1">
            <a:spLocks/>
          </p:cNvSpPr>
          <p:nvPr/>
        </p:nvSpPr>
        <p:spPr>
          <a:xfrm>
            <a:off x="29817" y="6553200"/>
            <a:ext cx="12191999" cy="941302"/>
          </a:xfrm>
          <a:prstGeom prst="rect">
            <a:avLst/>
          </a:prstGeom>
        </p:spPr>
        <p:txBody>
          <a:bodyPr vert="horz" wrap="square" lIns="97536" tIns="48768" rIns="97536" bIns="48768" numCol="1" anchor="t" anchorCtr="0" compatLnSpc="1">
            <a:prstTxWarp prst="textNoShape">
              <a:avLst/>
            </a:prstTxWarp>
            <a:noAutofit/>
          </a:bodyPr>
          <a:lstStyle>
            <a:lvl1pPr marL="401878" indent="-401878" algn="l" rtl="0" eaLnBrk="0" fontAlgn="base" hangingPunct="0">
              <a:spcBef>
                <a:spcPts val="2844"/>
              </a:spcBef>
              <a:spcAft>
                <a:spcPct val="0"/>
              </a:spcAft>
              <a:buFont typeface="Calisto MT" charset="0"/>
              <a:buChar char="•"/>
              <a:defRPr sz="3413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Gill Sans MT" panose="020B0502020104020203" pitchFamily="34" charset="77"/>
                <a:ea typeface="ＭＳ Ｐゴシック" pitchFamily="-112" charset="-128"/>
                <a:cs typeface="Gill Sans MT" panose="020B0502020104020203" pitchFamily="34" charset="77"/>
              </a:defRPr>
            </a:lvl1pPr>
            <a:lvl2pPr marL="821818" indent="-419940" algn="l" rtl="0" eaLnBrk="0" fontAlgn="base" hangingPunct="0">
              <a:spcBef>
                <a:spcPts val="853"/>
              </a:spcBef>
              <a:spcAft>
                <a:spcPct val="0"/>
              </a:spcAft>
              <a:buClr>
                <a:srgbClr val="858585"/>
              </a:buClr>
              <a:buFont typeface="Calisto MT" charset="0"/>
              <a:buChar char="•"/>
              <a:defRPr sz="3129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Gill Sans MT" panose="020B0502020104020203" pitchFamily="34" charset="77"/>
                <a:ea typeface="ＭＳ Ｐゴシック" pitchFamily="-112" charset="-128"/>
                <a:cs typeface="+mn-cs"/>
              </a:defRPr>
            </a:lvl2pPr>
            <a:lvl3pPr marL="1223696" indent="-401878" algn="l" rtl="0" eaLnBrk="0" fontAlgn="base" hangingPunct="0">
              <a:spcBef>
                <a:spcPts val="853"/>
              </a:spcBef>
              <a:spcAft>
                <a:spcPct val="0"/>
              </a:spcAft>
              <a:buFont typeface="Calisto MT" charset="0"/>
              <a:buChar char="•"/>
              <a:defRPr sz="2844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Gill Sans MT" panose="020B0502020104020203" pitchFamily="34" charset="77"/>
                <a:ea typeface="ＭＳ Ｐゴシック" pitchFamily="-112" charset="-128"/>
                <a:cs typeface="+mn-cs"/>
              </a:defRPr>
            </a:lvl3pPr>
            <a:lvl4pPr marL="1625575" indent="-401878" algn="l" rtl="0" eaLnBrk="0" fontAlgn="base" hangingPunct="0">
              <a:spcBef>
                <a:spcPts val="853"/>
              </a:spcBef>
              <a:spcAft>
                <a:spcPct val="0"/>
              </a:spcAft>
              <a:buClr>
                <a:srgbClr val="858585"/>
              </a:buClr>
              <a:buFont typeface="Calisto MT" charset="0"/>
              <a:buChar char="•"/>
              <a:defRPr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Gill Sans MT" panose="020B0502020104020203" pitchFamily="34" charset="77"/>
                <a:ea typeface="ＭＳ Ｐゴシック" pitchFamily="-112" charset="-128"/>
                <a:cs typeface="+mn-cs"/>
              </a:defRPr>
            </a:lvl4pPr>
            <a:lvl5pPr marL="2027453" indent="-401878" algn="l" rtl="0" eaLnBrk="0" fontAlgn="base" hangingPunct="0">
              <a:spcBef>
                <a:spcPts val="853"/>
              </a:spcBef>
              <a:spcAft>
                <a:spcPct val="0"/>
              </a:spcAft>
              <a:buFont typeface="Calisto MT" charset="0"/>
              <a:buChar char="•"/>
              <a:defRPr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Gill Sans MT" panose="020B0502020104020203" pitchFamily="34" charset="77"/>
                <a:ea typeface="ＭＳ Ｐゴシック" pitchFamily="-112" charset="-128"/>
                <a:cs typeface="+mn-cs"/>
              </a:defRPr>
            </a:lvl5pPr>
            <a:lvl6pPr marL="357626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2649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72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2695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75390">
              <a:buNone/>
              <a:defRPr sz="1800">
                <a:solidFill>
                  <a:srgbClr val="000000"/>
                </a:solidFill>
              </a:defRPr>
            </a:pPr>
            <a:r>
              <a:rPr lang="en-US" sz="1200" dirty="0"/>
              <a:t>Disclaimer: Materials derived and modified from Prof. Timothy’s Lecture Notes</a:t>
            </a:r>
          </a:p>
        </p:txBody>
      </p:sp>
    </p:spTree>
    <p:extLst>
      <p:ext uri="{BB962C8B-B14F-4D97-AF65-F5344CB8AC3E}">
        <p14:creationId xmlns:p14="http://schemas.microsoft.com/office/powerpoint/2010/main" val="215537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/>
        </p:nvSpPr>
        <p:spPr>
          <a:xfrm>
            <a:off x="1348357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62" name="Shape 262"/>
          <p:cNvSpPr/>
          <p:nvPr/>
        </p:nvSpPr>
        <p:spPr>
          <a:xfrm>
            <a:off x="1576651" y="420816"/>
            <a:ext cx="90730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1</a:t>
            </a:r>
          </a:p>
        </p:txBody>
      </p:sp>
      <p:sp>
        <p:nvSpPr>
          <p:cNvPr id="263" name="Shape 263"/>
          <p:cNvSpPr/>
          <p:nvPr/>
        </p:nvSpPr>
        <p:spPr>
          <a:xfrm>
            <a:off x="3849119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64" name="Shape 264"/>
          <p:cNvSpPr/>
          <p:nvPr/>
        </p:nvSpPr>
        <p:spPr>
          <a:xfrm>
            <a:off x="4067455" y="420816"/>
            <a:ext cx="97142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2</a:t>
            </a:r>
          </a:p>
        </p:txBody>
      </p:sp>
      <p:sp>
        <p:nvSpPr>
          <p:cNvPr id="265" name="Shape 265"/>
          <p:cNvSpPr/>
          <p:nvPr/>
        </p:nvSpPr>
        <p:spPr>
          <a:xfrm>
            <a:off x="1544611" y="883837"/>
            <a:ext cx="10962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1</a:t>
            </a:r>
          </a:p>
        </p:txBody>
      </p:sp>
      <p:sp>
        <p:nvSpPr>
          <p:cNvPr id="266" name="Shape 266"/>
          <p:cNvSpPr/>
          <p:nvPr/>
        </p:nvSpPr>
        <p:spPr>
          <a:xfrm>
            <a:off x="4077414" y="883837"/>
            <a:ext cx="11491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2</a:t>
            </a:r>
          </a:p>
        </p:txBody>
      </p:sp>
      <p:sp>
        <p:nvSpPr>
          <p:cNvPr id="267" name="Shape 267"/>
          <p:cNvSpPr/>
          <p:nvPr/>
        </p:nvSpPr>
        <p:spPr>
          <a:xfrm>
            <a:off x="6329963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68" name="Shape 268"/>
          <p:cNvSpPr/>
          <p:nvPr/>
        </p:nvSpPr>
        <p:spPr>
          <a:xfrm>
            <a:off x="1010084" y="2625828"/>
            <a:ext cx="74671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69" name="Shape 269"/>
          <p:cNvSpPr/>
          <p:nvPr/>
        </p:nvSpPr>
        <p:spPr>
          <a:xfrm flipV="1">
            <a:off x="2081196" y="2349037"/>
            <a:ext cx="1" cy="248265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70" name="Shape 270"/>
          <p:cNvSpPr/>
          <p:nvPr/>
        </p:nvSpPr>
        <p:spPr>
          <a:xfrm flipV="1">
            <a:off x="4581959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71" name="Shape 271"/>
          <p:cNvSpPr/>
          <p:nvPr/>
        </p:nvSpPr>
        <p:spPr>
          <a:xfrm>
            <a:off x="6683817" y="420816"/>
            <a:ext cx="75341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RAM</a:t>
            </a:r>
          </a:p>
        </p:txBody>
      </p:sp>
      <p:sp>
        <p:nvSpPr>
          <p:cNvPr id="272" name="Shape 272"/>
          <p:cNvSpPr/>
          <p:nvPr/>
        </p:nvSpPr>
        <p:spPr>
          <a:xfrm flipV="1">
            <a:off x="7082271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73" name="Shape 273"/>
          <p:cNvSpPr/>
          <p:nvPr/>
        </p:nvSpPr>
        <p:spPr>
          <a:xfrm>
            <a:off x="6458812" y="952889"/>
            <a:ext cx="1246919" cy="351138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A</a:t>
            </a:r>
          </a:p>
        </p:txBody>
      </p:sp>
      <p:sp>
        <p:nvSpPr>
          <p:cNvPr id="274" name="Shape 274"/>
          <p:cNvSpPr/>
          <p:nvPr/>
        </p:nvSpPr>
        <p:spPr>
          <a:xfrm>
            <a:off x="6458812" y="1377592"/>
            <a:ext cx="1246919" cy="351137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B</a:t>
            </a:r>
          </a:p>
        </p:txBody>
      </p:sp>
      <p:sp>
        <p:nvSpPr>
          <p:cNvPr id="275" name="Shape 275"/>
          <p:cNvSpPr/>
          <p:nvPr/>
        </p:nvSpPr>
        <p:spPr>
          <a:xfrm>
            <a:off x="6881353" y="1597461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2531"/>
              <a:t>…</a:t>
            </a:r>
          </a:p>
        </p:txBody>
      </p:sp>
      <p:sp>
        <p:nvSpPr>
          <p:cNvPr id="276" name="Shape 276"/>
          <p:cNvSpPr/>
          <p:nvPr/>
        </p:nvSpPr>
        <p:spPr>
          <a:xfrm>
            <a:off x="4183505" y="1563396"/>
            <a:ext cx="776991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280" name="Shape 280"/>
          <p:cNvSpPr/>
          <p:nvPr/>
        </p:nvSpPr>
        <p:spPr>
          <a:xfrm>
            <a:off x="2091606" y="1426908"/>
            <a:ext cx="4382898" cy="738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437" extrusionOk="0">
                <a:moveTo>
                  <a:pt x="0" y="6941"/>
                </a:moveTo>
                <a:cubicBezTo>
                  <a:pt x="14164" y="21600"/>
                  <a:pt x="21364" y="19286"/>
                  <a:pt x="21600" y="0"/>
                </a:cubicBezTo>
              </a:path>
            </a:pathLst>
          </a:custGeom>
          <a:ln w="76200">
            <a:solidFill>
              <a:srgbClr val="A6AAA8"/>
            </a:solidFill>
            <a:miter lim="400000"/>
            <a:tailEnd type="triangle"/>
          </a:ln>
        </p:spPr>
        <p:txBody>
          <a:bodyPr/>
          <a:lstStyle/>
          <a:p>
            <a:pPr lvl="0"/>
            <a:endParaRPr sz="1969"/>
          </a:p>
        </p:txBody>
      </p:sp>
      <p:sp>
        <p:nvSpPr>
          <p:cNvPr id="278" name="Shape 278"/>
          <p:cNvSpPr/>
          <p:nvPr/>
        </p:nvSpPr>
        <p:spPr>
          <a:xfrm flipV="1">
            <a:off x="4953389" y="1385741"/>
            <a:ext cx="1485017" cy="449435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79" name="Shape 279"/>
          <p:cNvSpPr/>
          <p:nvPr/>
        </p:nvSpPr>
        <p:spPr>
          <a:xfrm>
            <a:off x="1703111" y="1563396"/>
            <a:ext cx="776990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</p:spTree>
    <p:extLst>
      <p:ext uri="{BB962C8B-B14F-4D97-AF65-F5344CB8AC3E}">
        <p14:creationId xmlns:p14="http://schemas.microsoft.com/office/powerpoint/2010/main" val="97347683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/>
        </p:nvSpPr>
        <p:spPr>
          <a:xfrm>
            <a:off x="1348357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83" name="Shape 283"/>
          <p:cNvSpPr/>
          <p:nvPr/>
        </p:nvSpPr>
        <p:spPr>
          <a:xfrm>
            <a:off x="1576651" y="420816"/>
            <a:ext cx="90730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1</a:t>
            </a:r>
          </a:p>
        </p:txBody>
      </p:sp>
      <p:sp>
        <p:nvSpPr>
          <p:cNvPr id="284" name="Shape 284"/>
          <p:cNvSpPr/>
          <p:nvPr/>
        </p:nvSpPr>
        <p:spPr>
          <a:xfrm>
            <a:off x="3849119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85" name="Shape 285"/>
          <p:cNvSpPr/>
          <p:nvPr/>
        </p:nvSpPr>
        <p:spPr>
          <a:xfrm>
            <a:off x="4067455" y="420816"/>
            <a:ext cx="97142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2</a:t>
            </a:r>
          </a:p>
        </p:txBody>
      </p:sp>
      <p:sp>
        <p:nvSpPr>
          <p:cNvPr id="286" name="Shape 286"/>
          <p:cNvSpPr/>
          <p:nvPr/>
        </p:nvSpPr>
        <p:spPr>
          <a:xfrm>
            <a:off x="1544611" y="883837"/>
            <a:ext cx="10962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1</a:t>
            </a:r>
          </a:p>
        </p:txBody>
      </p:sp>
      <p:sp>
        <p:nvSpPr>
          <p:cNvPr id="287" name="Shape 287"/>
          <p:cNvSpPr/>
          <p:nvPr/>
        </p:nvSpPr>
        <p:spPr>
          <a:xfrm>
            <a:off x="4077414" y="883837"/>
            <a:ext cx="11491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2</a:t>
            </a:r>
          </a:p>
        </p:txBody>
      </p:sp>
      <p:sp>
        <p:nvSpPr>
          <p:cNvPr id="288" name="Shape 288"/>
          <p:cNvSpPr/>
          <p:nvPr/>
        </p:nvSpPr>
        <p:spPr>
          <a:xfrm>
            <a:off x="6329963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89" name="Shape 289"/>
          <p:cNvSpPr/>
          <p:nvPr/>
        </p:nvSpPr>
        <p:spPr>
          <a:xfrm>
            <a:off x="1010084" y="2625828"/>
            <a:ext cx="74671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90" name="Shape 290"/>
          <p:cNvSpPr/>
          <p:nvPr/>
        </p:nvSpPr>
        <p:spPr>
          <a:xfrm flipV="1">
            <a:off x="2081196" y="2349037"/>
            <a:ext cx="1" cy="248265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91" name="Shape 291"/>
          <p:cNvSpPr/>
          <p:nvPr/>
        </p:nvSpPr>
        <p:spPr>
          <a:xfrm flipV="1">
            <a:off x="4581959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92" name="Shape 292"/>
          <p:cNvSpPr/>
          <p:nvPr/>
        </p:nvSpPr>
        <p:spPr>
          <a:xfrm>
            <a:off x="6683817" y="420816"/>
            <a:ext cx="75341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RAM</a:t>
            </a:r>
          </a:p>
        </p:txBody>
      </p:sp>
      <p:sp>
        <p:nvSpPr>
          <p:cNvPr id="293" name="Shape 293"/>
          <p:cNvSpPr/>
          <p:nvPr/>
        </p:nvSpPr>
        <p:spPr>
          <a:xfrm flipV="1">
            <a:off x="7082271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94" name="Shape 294"/>
          <p:cNvSpPr/>
          <p:nvPr/>
        </p:nvSpPr>
        <p:spPr>
          <a:xfrm>
            <a:off x="6458812" y="952889"/>
            <a:ext cx="1246919" cy="351138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A</a:t>
            </a:r>
          </a:p>
        </p:txBody>
      </p:sp>
      <p:sp>
        <p:nvSpPr>
          <p:cNvPr id="295" name="Shape 295"/>
          <p:cNvSpPr/>
          <p:nvPr/>
        </p:nvSpPr>
        <p:spPr>
          <a:xfrm>
            <a:off x="6458812" y="1377592"/>
            <a:ext cx="1246919" cy="351137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B</a:t>
            </a:r>
          </a:p>
        </p:txBody>
      </p:sp>
      <p:sp>
        <p:nvSpPr>
          <p:cNvPr id="296" name="Shape 296"/>
          <p:cNvSpPr/>
          <p:nvPr/>
        </p:nvSpPr>
        <p:spPr>
          <a:xfrm>
            <a:off x="6881353" y="1597461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2531"/>
              <a:t>…</a:t>
            </a:r>
          </a:p>
        </p:txBody>
      </p:sp>
      <p:sp>
        <p:nvSpPr>
          <p:cNvPr id="297" name="Shape 297"/>
          <p:cNvSpPr/>
          <p:nvPr/>
        </p:nvSpPr>
        <p:spPr>
          <a:xfrm>
            <a:off x="4183505" y="1563396"/>
            <a:ext cx="776991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303" name="Shape 303"/>
          <p:cNvSpPr/>
          <p:nvPr/>
        </p:nvSpPr>
        <p:spPr>
          <a:xfrm>
            <a:off x="2091606" y="1426908"/>
            <a:ext cx="4382898" cy="738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437" extrusionOk="0">
                <a:moveTo>
                  <a:pt x="0" y="6941"/>
                </a:moveTo>
                <a:cubicBezTo>
                  <a:pt x="14164" y="21600"/>
                  <a:pt x="21364" y="19286"/>
                  <a:pt x="21600" y="0"/>
                </a:cubicBezTo>
              </a:path>
            </a:pathLst>
          </a:custGeom>
          <a:ln w="76200">
            <a:solidFill>
              <a:srgbClr val="A6AAA8"/>
            </a:solidFill>
            <a:miter lim="400000"/>
            <a:tailEnd type="triangle"/>
          </a:ln>
        </p:spPr>
        <p:txBody>
          <a:bodyPr/>
          <a:lstStyle/>
          <a:p>
            <a:pPr lvl="0"/>
            <a:endParaRPr sz="1969"/>
          </a:p>
        </p:txBody>
      </p:sp>
      <p:sp>
        <p:nvSpPr>
          <p:cNvPr id="299" name="Shape 299"/>
          <p:cNvSpPr/>
          <p:nvPr/>
        </p:nvSpPr>
        <p:spPr>
          <a:xfrm flipV="1">
            <a:off x="4953389" y="1385741"/>
            <a:ext cx="1485017" cy="449435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00" name="Shape 300"/>
          <p:cNvSpPr/>
          <p:nvPr/>
        </p:nvSpPr>
        <p:spPr>
          <a:xfrm>
            <a:off x="1703111" y="1563396"/>
            <a:ext cx="776990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301" name="Shape 301"/>
          <p:cNvSpPr/>
          <p:nvPr/>
        </p:nvSpPr>
        <p:spPr>
          <a:xfrm>
            <a:off x="1435220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302" name="Shape 302"/>
          <p:cNvSpPr/>
          <p:nvPr/>
        </p:nvSpPr>
        <p:spPr>
          <a:xfrm>
            <a:off x="3935533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05815" y="4304887"/>
            <a:ext cx="4529253" cy="395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69" dirty="0"/>
              <a:t>Do threads share Instruction Pointer?</a:t>
            </a:r>
          </a:p>
        </p:txBody>
      </p:sp>
    </p:spTree>
    <p:extLst>
      <p:ext uri="{BB962C8B-B14F-4D97-AF65-F5344CB8AC3E}">
        <p14:creationId xmlns:p14="http://schemas.microsoft.com/office/powerpoint/2010/main" val="273414939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/>
        </p:nvSpPr>
        <p:spPr>
          <a:xfrm>
            <a:off x="1348357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306" name="Shape 306"/>
          <p:cNvSpPr/>
          <p:nvPr/>
        </p:nvSpPr>
        <p:spPr>
          <a:xfrm>
            <a:off x="1576651" y="420816"/>
            <a:ext cx="90730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1</a:t>
            </a:r>
          </a:p>
        </p:txBody>
      </p:sp>
      <p:sp>
        <p:nvSpPr>
          <p:cNvPr id="307" name="Shape 307"/>
          <p:cNvSpPr/>
          <p:nvPr/>
        </p:nvSpPr>
        <p:spPr>
          <a:xfrm>
            <a:off x="3849119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308" name="Shape 308"/>
          <p:cNvSpPr/>
          <p:nvPr/>
        </p:nvSpPr>
        <p:spPr>
          <a:xfrm>
            <a:off x="4067455" y="420816"/>
            <a:ext cx="97142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2</a:t>
            </a:r>
          </a:p>
        </p:txBody>
      </p:sp>
      <p:sp>
        <p:nvSpPr>
          <p:cNvPr id="309" name="Shape 309"/>
          <p:cNvSpPr/>
          <p:nvPr/>
        </p:nvSpPr>
        <p:spPr>
          <a:xfrm>
            <a:off x="1544611" y="883837"/>
            <a:ext cx="10962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1</a:t>
            </a:r>
          </a:p>
        </p:txBody>
      </p:sp>
      <p:sp>
        <p:nvSpPr>
          <p:cNvPr id="310" name="Shape 310"/>
          <p:cNvSpPr/>
          <p:nvPr/>
        </p:nvSpPr>
        <p:spPr>
          <a:xfrm>
            <a:off x="4077414" y="883837"/>
            <a:ext cx="11491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2</a:t>
            </a:r>
          </a:p>
        </p:txBody>
      </p:sp>
      <p:sp>
        <p:nvSpPr>
          <p:cNvPr id="311" name="Shape 311"/>
          <p:cNvSpPr/>
          <p:nvPr/>
        </p:nvSpPr>
        <p:spPr>
          <a:xfrm>
            <a:off x="6329963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312" name="Shape 312"/>
          <p:cNvSpPr/>
          <p:nvPr/>
        </p:nvSpPr>
        <p:spPr>
          <a:xfrm>
            <a:off x="1010084" y="2625828"/>
            <a:ext cx="74671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13" name="Shape 313"/>
          <p:cNvSpPr/>
          <p:nvPr/>
        </p:nvSpPr>
        <p:spPr>
          <a:xfrm flipV="1">
            <a:off x="2081196" y="2349037"/>
            <a:ext cx="1" cy="248265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14" name="Shape 314"/>
          <p:cNvSpPr/>
          <p:nvPr/>
        </p:nvSpPr>
        <p:spPr>
          <a:xfrm flipV="1">
            <a:off x="4581959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15" name="Shape 315"/>
          <p:cNvSpPr/>
          <p:nvPr/>
        </p:nvSpPr>
        <p:spPr>
          <a:xfrm>
            <a:off x="6683817" y="420816"/>
            <a:ext cx="75341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RAM</a:t>
            </a:r>
          </a:p>
        </p:txBody>
      </p:sp>
      <p:sp>
        <p:nvSpPr>
          <p:cNvPr id="316" name="Shape 316"/>
          <p:cNvSpPr/>
          <p:nvPr/>
        </p:nvSpPr>
        <p:spPr>
          <a:xfrm flipV="1">
            <a:off x="7082271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17" name="Shape 317"/>
          <p:cNvSpPr/>
          <p:nvPr/>
        </p:nvSpPr>
        <p:spPr>
          <a:xfrm>
            <a:off x="6458812" y="952889"/>
            <a:ext cx="1246919" cy="351138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A</a:t>
            </a:r>
          </a:p>
        </p:txBody>
      </p:sp>
      <p:sp>
        <p:nvSpPr>
          <p:cNvPr id="318" name="Shape 318"/>
          <p:cNvSpPr/>
          <p:nvPr/>
        </p:nvSpPr>
        <p:spPr>
          <a:xfrm>
            <a:off x="6458812" y="1377592"/>
            <a:ext cx="1246919" cy="351137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B</a:t>
            </a:r>
          </a:p>
        </p:txBody>
      </p:sp>
      <p:sp>
        <p:nvSpPr>
          <p:cNvPr id="319" name="Shape 319"/>
          <p:cNvSpPr/>
          <p:nvPr/>
        </p:nvSpPr>
        <p:spPr>
          <a:xfrm>
            <a:off x="6881353" y="1597461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2531"/>
              <a:t>…</a:t>
            </a:r>
          </a:p>
        </p:txBody>
      </p:sp>
      <p:sp>
        <p:nvSpPr>
          <p:cNvPr id="320" name="Shape 320"/>
          <p:cNvSpPr/>
          <p:nvPr/>
        </p:nvSpPr>
        <p:spPr>
          <a:xfrm>
            <a:off x="4183505" y="1563396"/>
            <a:ext cx="776991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321" name="Shape 321"/>
          <p:cNvSpPr/>
          <p:nvPr/>
        </p:nvSpPr>
        <p:spPr>
          <a:xfrm>
            <a:off x="1703111" y="1563396"/>
            <a:ext cx="776990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332" name="Shape 332"/>
          <p:cNvSpPr/>
          <p:nvPr/>
        </p:nvSpPr>
        <p:spPr>
          <a:xfrm>
            <a:off x="2480088" y="1426908"/>
            <a:ext cx="3994416" cy="738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29" extrusionOk="0">
                <a:moveTo>
                  <a:pt x="0" y="8964"/>
                </a:moveTo>
                <a:cubicBezTo>
                  <a:pt x="14153" y="21600"/>
                  <a:pt x="21353" y="18612"/>
                  <a:pt x="21600" y="0"/>
                </a:cubicBezTo>
              </a:path>
            </a:pathLst>
          </a:custGeom>
          <a:ln w="76200">
            <a:solidFill>
              <a:srgbClr val="A6AAA8"/>
            </a:solidFill>
            <a:miter lim="400000"/>
            <a:tailEnd type="triangle"/>
          </a:ln>
        </p:spPr>
        <p:txBody>
          <a:bodyPr/>
          <a:lstStyle/>
          <a:p>
            <a:pPr lvl="0"/>
            <a:endParaRPr sz="1969"/>
          </a:p>
        </p:txBody>
      </p:sp>
      <p:sp>
        <p:nvSpPr>
          <p:cNvPr id="323" name="Shape 323"/>
          <p:cNvSpPr/>
          <p:nvPr/>
        </p:nvSpPr>
        <p:spPr>
          <a:xfrm flipV="1">
            <a:off x="4953389" y="1385741"/>
            <a:ext cx="1485017" cy="449435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24" name="Shape 324"/>
          <p:cNvSpPr/>
          <p:nvPr/>
        </p:nvSpPr>
        <p:spPr>
          <a:xfrm>
            <a:off x="1734419" y="3828582"/>
            <a:ext cx="892969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CODE</a:t>
            </a:r>
          </a:p>
        </p:txBody>
      </p:sp>
      <p:sp>
        <p:nvSpPr>
          <p:cNvPr id="325" name="Shape 325"/>
          <p:cNvSpPr/>
          <p:nvPr/>
        </p:nvSpPr>
        <p:spPr>
          <a:xfrm>
            <a:off x="2627387" y="3828582"/>
            <a:ext cx="892969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HEAP</a:t>
            </a:r>
          </a:p>
        </p:txBody>
      </p:sp>
      <p:sp>
        <p:nvSpPr>
          <p:cNvPr id="326" name="Shape 326"/>
          <p:cNvSpPr/>
          <p:nvPr/>
        </p:nvSpPr>
        <p:spPr>
          <a:xfrm>
            <a:off x="3496487" y="3828582"/>
            <a:ext cx="4962320" cy="455415"/>
          </a:xfrm>
          <a:prstGeom prst="rect">
            <a:avLst/>
          </a:prstGeom>
          <a:solidFill>
            <a:srgbClr val="A6AAA8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…</a:t>
            </a:r>
          </a:p>
        </p:txBody>
      </p:sp>
      <p:sp>
        <p:nvSpPr>
          <p:cNvPr id="327" name="Shape 327"/>
          <p:cNvSpPr/>
          <p:nvPr/>
        </p:nvSpPr>
        <p:spPr>
          <a:xfrm>
            <a:off x="292476" y="3717190"/>
            <a:ext cx="1329724" cy="678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969">
                <a:solidFill>
                  <a:srgbClr val="FFFFFF"/>
                </a:solidFill>
              </a:rPr>
              <a:t>Virt Mem</a:t>
            </a:r>
          </a:p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969">
                <a:solidFill>
                  <a:srgbClr val="FFFFFF"/>
                </a:solidFill>
              </a:rPr>
              <a:t>(PageDir A)</a:t>
            </a:r>
          </a:p>
        </p:txBody>
      </p:sp>
      <p:sp>
        <p:nvSpPr>
          <p:cNvPr id="328" name="Shape 328"/>
          <p:cNvSpPr/>
          <p:nvPr/>
        </p:nvSpPr>
        <p:spPr>
          <a:xfrm>
            <a:off x="1435220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329" name="Shape 329"/>
          <p:cNvSpPr/>
          <p:nvPr/>
        </p:nvSpPr>
        <p:spPr>
          <a:xfrm>
            <a:off x="3935533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330" name="Shape 330"/>
          <p:cNvSpPr/>
          <p:nvPr/>
        </p:nvSpPr>
        <p:spPr>
          <a:xfrm>
            <a:off x="1554311" y="2285436"/>
            <a:ext cx="306420" cy="1529537"/>
          </a:xfrm>
          <a:prstGeom prst="line">
            <a:avLst/>
          </a:prstGeom>
          <a:ln w="762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31" name="Shape 331"/>
          <p:cNvSpPr/>
          <p:nvPr/>
        </p:nvSpPr>
        <p:spPr>
          <a:xfrm flipH="1">
            <a:off x="2485809" y="2300949"/>
            <a:ext cx="1673809" cy="1514024"/>
          </a:xfrm>
          <a:prstGeom prst="line">
            <a:avLst/>
          </a:prstGeom>
          <a:ln w="762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</p:spTree>
    <p:extLst>
      <p:ext uri="{BB962C8B-B14F-4D97-AF65-F5344CB8AC3E}">
        <p14:creationId xmlns:p14="http://schemas.microsoft.com/office/powerpoint/2010/main" val="381282957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/>
          <p:nvPr/>
        </p:nvSpPr>
        <p:spPr>
          <a:xfrm>
            <a:off x="1348357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335" name="Shape 335"/>
          <p:cNvSpPr/>
          <p:nvPr/>
        </p:nvSpPr>
        <p:spPr>
          <a:xfrm>
            <a:off x="1576651" y="420816"/>
            <a:ext cx="90730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1</a:t>
            </a:r>
          </a:p>
        </p:txBody>
      </p:sp>
      <p:sp>
        <p:nvSpPr>
          <p:cNvPr id="336" name="Shape 336"/>
          <p:cNvSpPr/>
          <p:nvPr/>
        </p:nvSpPr>
        <p:spPr>
          <a:xfrm>
            <a:off x="3849119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337" name="Shape 337"/>
          <p:cNvSpPr/>
          <p:nvPr/>
        </p:nvSpPr>
        <p:spPr>
          <a:xfrm>
            <a:off x="4067455" y="420816"/>
            <a:ext cx="97142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2</a:t>
            </a:r>
          </a:p>
        </p:txBody>
      </p:sp>
      <p:sp>
        <p:nvSpPr>
          <p:cNvPr id="338" name="Shape 338"/>
          <p:cNvSpPr/>
          <p:nvPr/>
        </p:nvSpPr>
        <p:spPr>
          <a:xfrm>
            <a:off x="1544611" y="883837"/>
            <a:ext cx="10962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1</a:t>
            </a:r>
          </a:p>
        </p:txBody>
      </p:sp>
      <p:sp>
        <p:nvSpPr>
          <p:cNvPr id="339" name="Shape 339"/>
          <p:cNvSpPr/>
          <p:nvPr/>
        </p:nvSpPr>
        <p:spPr>
          <a:xfrm>
            <a:off x="4077414" y="883837"/>
            <a:ext cx="11491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2</a:t>
            </a:r>
          </a:p>
        </p:txBody>
      </p:sp>
      <p:sp>
        <p:nvSpPr>
          <p:cNvPr id="340" name="Shape 340"/>
          <p:cNvSpPr/>
          <p:nvPr/>
        </p:nvSpPr>
        <p:spPr>
          <a:xfrm>
            <a:off x="6329963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341" name="Shape 341"/>
          <p:cNvSpPr/>
          <p:nvPr/>
        </p:nvSpPr>
        <p:spPr>
          <a:xfrm>
            <a:off x="1010084" y="2625828"/>
            <a:ext cx="74671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42" name="Shape 342"/>
          <p:cNvSpPr/>
          <p:nvPr/>
        </p:nvSpPr>
        <p:spPr>
          <a:xfrm flipV="1">
            <a:off x="2081196" y="2349037"/>
            <a:ext cx="1" cy="248265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43" name="Shape 343"/>
          <p:cNvSpPr/>
          <p:nvPr/>
        </p:nvSpPr>
        <p:spPr>
          <a:xfrm flipV="1">
            <a:off x="4581959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44" name="Shape 344"/>
          <p:cNvSpPr/>
          <p:nvPr/>
        </p:nvSpPr>
        <p:spPr>
          <a:xfrm>
            <a:off x="6683817" y="420816"/>
            <a:ext cx="75341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RAM</a:t>
            </a:r>
          </a:p>
        </p:txBody>
      </p:sp>
      <p:sp>
        <p:nvSpPr>
          <p:cNvPr id="345" name="Shape 345"/>
          <p:cNvSpPr/>
          <p:nvPr/>
        </p:nvSpPr>
        <p:spPr>
          <a:xfrm flipV="1">
            <a:off x="7082271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46" name="Shape 346"/>
          <p:cNvSpPr/>
          <p:nvPr/>
        </p:nvSpPr>
        <p:spPr>
          <a:xfrm>
            <a:off x="6458812" y="952889"/>
            <a:ext cx="1246919" cy="351138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A</a:t>
            </a:r>
          </a:p>
        </p:txBody>
      </p:sp>
      <p:sp>
        <p:nvSpPr>
          <p:cNvPr id="347" name="Shape 347"/>
          <p:cNvSpPr/>
          <p:nvPr/>
        </p:nvSpPr>
        <p:spPr>
          <a:xfrm>
            <a:off x="6458812" y="1377592"/>
            <a:ext cx="1246919" cy="351137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B</a:t>
            </a:r>
          </a:p>
        </p:txBody>
      </p:sp>
      <p:sp>
        <p:nvSpPr>
          <p:cNvPr id="348" name="Shape 348"/>
          <p:cNvSpPr/>
          <p:nvPr/>
        </p:nvSpPr>
        <p:spPr>
          <a:xfrm>
            <a:off x="6881353" y="1597461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2531"/>
              <a:t>…</a:t>
            </a:r>
          </a:p>
        </p:txBody>
      </p:sp>
      <p:sp>
        <p:nvSpPr>
          <p:cNvPr id="349" name="Shape 349"/>
          <p:cNvSpPr/>
          <p:nvPr/>
        </p:nvSpPr>
        <p:spPr>
          <a:xfrm>
            <a:off x="4183505" y="1563396"/>
            <a:ext cx="776991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350" name="Shape 350"/>
          <p:cNvSpPr/>
          <p:nvPr/>
        </p:nvSpPr>
        <p:spPr>
          <a:xfrm>
            <a:off x="1703111" y="1563396"/>
            <a:ext cx="776990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362" name="Shape 362"/>
          <p:cNvSpPr/>
          <p:nvPr/>
        </p:nvSpPr>
        <p:spPr>
          <a:xfrm>
            <a:off x="2480088" y="1426908"/>
            <a:ext cx="3994416" cy="738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29" extrusionOk="0">
                <a:moveTo>
                  <a:pt x="0" y="8964"/>
                </a:moveTo>
                <a:cubicBezTo>
                  <a:pt x="14153" y="21600"/>
                  <a:pt x="21353" y="18612"/>
                  <a:pt x="21600" y="0"/>
                </a:cubicBezTo>
              </a:path>
            </a:pathLst>
          </a:custGeom>
          <a:ln w="76200">
            <a:solidFill>
              <a:srgbClr val="A6AAA8"/>
            </a:solidFill>
            <a:miter lim="400000"/>
            <a:tailEnd type="triangle"/>
          </a:ln>
        </p:spPr>
        <p:txBody>
          <a:bodyPr/>
          <a:lstStyle/>
          <a:p>
            <a:pPr lvl="0"/>
            <a:endParaRPr sz="1969"/>
          </a:p>
        </p:txBody>
      </p:sp>
      <p:sp>
        <p:nvSpPr>
          <p:cNvPr id="352" name="Shape 352"/>
          <p:cNvSpPr/>
          <p:nvPr/>
        </p:nvSpPr>
        <p:spPr>
          <a:xfrm flipV="1">
            <a:off x="4953389" y="1385741"/>
            <a:ext cx="1485017" cy="449435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53" name="Shape 353"/>
          <p:cNvSpPr/>
          <p:nvPr/>
        </p:nvSpPr>
        <p:spPr>
          <a:xfrm>
            <a:off x="1734419" y="3828582"/>
            <a:ext cx="892969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CODE</a:t>
            </a:r>
          </a:p>
        </p:txBody>
      </p:sp>
      <p:sp>
        <p:nvSpPr>
          <p:cNvPr id="354" name="Shape 354"/>
          <p:cNvSpPr/>
          <p:nvPr/>
        </p:nvSpPr>
        <p:spPr>
          <a:xfrm>
            <a:off x="2627387" y="3828582"/>
            <a:ext cx="892969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HEAP</a:t>
            </a:r>
          </a:p>
        </p:txBody>
      </p:sp>
      <p:sp>
        <p:nvSpPr>
          <p:cNvPr id="355" name="Shape 355"/>
          <p:cNvSpPr/>
          <p:nvPr/>
        </p:nvSpPr>
        <p:spPr>
          <a:xfrm>
            <a:off x="3496487" y="3828582"/>
            <a:ext cx="4962320" cy="455415"/>
          </a:xfrm>
          <a:prstGeom prst="rect">
            <a:avLst/>
          </a:prstGeom>
          <a:solidFill>
            <a:srgbClr val="A6AAA8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…</a:t>
            </a:r>
          </a:p>
        </p:txBody>
      </p:sp>
      <p:sp>
        <p:nvSpPr>
          <p:cNvPr id="356" name="Shape 356"/>
          <p:cNvSpPr/>
          <p:nvPr/>
        </p:nvSpPr>
        <p:spPr>
          <a:xfrm>
            <a:off x="292476" y="3717190"/>
            <a:ext cx="1329724" cy="678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969">
                <a:solidFill>
                  <a:srgbClr val="FFFFFF"/>
                </a:solidFill>
              </a:rPr>
              <a:t>Virt Mem</a:t>
            </a:r>
          </a:p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969">
                <a:solidFill>
                  <a:srgbClr val="FFFFFF"/>
                </a:solidFill>
              </a:rPr>
              <a:t>(PageDir A)</a:t>
            </a:r>
          </a:p>
        </p:txBody>
      </p:sp>
      <p:sp>
        <p:nvSpPr>
          <p:cNvPr id="357" name="Shape 357"/>
          <p:cNvSpPr/>
          <p:nvPr/>
        </p:nvSpPr>
        <p:spPr>
          <a:xfrm>
            <a:off x="1435220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358" name="Shape 358"/>
          <p:cNvSpPr/>
          <p:nvPr/>
        </p:nvSpPr>
        <p:spPr>
          <a:xfrm>
            <a:off x="3935533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359" name="Shape 359"/>
          <p:cNvSpPr/>
          <p:nvPr/>
        </p:nvSpPr>
        <p:spPr>
          <a:xfrm>
            <a:off x="1554311" y="2285436"/>
            <a:ext cx="306420" cy="1529537"/>
          </a:xfrm>
          <a:prstGeom prst="line">
            <a:avLst/>
          </a:prstGeom>
          <a:ln w="762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60" name="Shape 360"/>
          <p:cNvSpPr/>
          <p:nvPr/>
        </p:nvSpPr>
        <p:spPr>
          <a:xfrm flipH="1">
            <a:off x="2485809" y="2300949"/>
            <a:ext cx="1673809" cy="1514024"/>
          </a:xfrm>
          <a:prstGeom prst="line">
            <a:avLst/>
          </a:prstGeom>
          <a:ln w="762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61" name="Shape 361"/>
          <p:cNvSpPr/>
          <p:nvPr/>
        </p:nvSpPr>
        <p:spPr>
          <a:xfrm>
            <a:off x="2140290" y="4449462"/>
            <a:ext cx="6990633" cy="1586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sz="2531" dirty="0">
                <a:solidFill>
                  <a:srgbClr val="FFFFFF"/>
                </a:solidFill>
              </a:rPr>
              <a:t>Share code, but each </a:t>
            </a:r>
            <a:r>
              <a:rPr sz="2531" dirty="0">
                <a:solidFill>
                  <a:srgbClr val="FFFFFF"/>
                </a:solidFill>
              </a:rPr>
              <a:t>thread may be executing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531" dirty="0">
                <a:solidFill>
                  <a:srgbClr val="E8A433"/>
                </a:solidFill>
              </a:rPr>
              <a:t>different code</a:t>
            </a:r>
            <a:r>
              <a:rPr sz="2531" dirty="0">
                <a:solidFill>
                  <a:srgbClr val="FFFFFF"/>
                </a:solidFill>
              </a:rPr>
              <a:t> at the </a:t>
            </a:r>
            <a:r>
              <a:rPr sz="2531" dirty="0">
                <a:solidFill>
                  <a:srgbClr val="E8A433"/>
                </a:solidFill>
              </a:rPr>
              <a:t>same time</a:t>
            </a:r>
            <a:r>
              <a:rPr lang="en-US" sz="2531" dirty="0">
                <a:solidFill>
                  <a:srgbClr val="E8A433"/>
                </a:solidFill>
              </a:rPr>
              <a:t> </a:t>
            </a:r>
            <a:br>
              <a:rPr lang="en-US" sz="2531" dirty="0">
                <a:solidFill>
                  <a:srgbClr val="E8A433"/>
                </a:solidFill>
              </a:rPr>
            </a:br>
            <a:endParaRPr lang="en-US" sz="2531" dirty="0">
              <a:solidFill>
                <a:srgbClr val="E8A433"/>
              </a:solidFill>
            </a:endParaRP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sz="2250" dirty="0">
                <a:solidFill>
                  <a:srgbClr val="E8A433"/>
                </a:solidFill>
                <a:sym typeface="Wingdings"/>
              </a:rPr>
              <a:t> Different Instruction Pointers</a:t>
            </a:r>
            <a:endParaRPr sz="2250" dirty="0">
              <a:solidFill>
                <a:srgbClr val="E8A4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161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/>
        </p:nvSpPr>
        <p:spPr>
          <a:xfrm>
            <a:off x="1348357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365" name="Shape 365"/>
          <p:cNvSpPr/>
          <p:nvPr/>
        </p:nvSpPr>
        <p:spPr>
          <a:xfrm>
            <a:off x="1576651" y="420816"/>
            <a:ext cx="90730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1</a:t>
            </a:r>
          </a:p>
        </p:txBody>
      </p:sp>
      <p:sp>
        <p:nvSpPr>
          <p:cNvPr id="366" name="Shape 366"/>
          <p:cNvSpPr/>
          <p:nvPr/>
        </p:nvSpPr>
        <p:spPr>
          <a:xfrm>
            <a:off x="3849119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367" name="Shape 367"/>
          <p:cNvSpPr/>
          <p:nvPr/>
        </p:nvSpPr>
        <p:spPr>
          <a:xfrm>
            <a:off x="4067455" y="420816"/>
            <a:ext cx="97142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2</a:t>
            </a:r>
          </a:p>
        </p:txBody>
      </p:sp>
      <p:sp>
        <p:nvSpPr>
          <p:cNvPr id="368" name="Shape 368"/>
          <p:cNvSpPr/>
          <p:nvPr/>
        </p:nvSpPr>
        <p:spPr>
          <a:xfrm>
            <a:off x="1544611" y="883837"/>
            <a:ext cx="10962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1</a:t>
            </a:r>
          </a:p>
        </p:txBody>
      </p:sp>
      <p:sp>
        <p:nvSpPr>
          <p:cNvPr id="369" name="Shape 369"/>
          <p:cNvSpPr/>
          <p:nvPr/>
        </p:nvSpPr>
        <p:spPr>
          <a:xfrm>
            <a:off x="4077414" y="883837"/>
            <a:ext cx="11491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2</a:t>
            </a:r>
          </a:p>
        </p:txBody>
      </p:sp>
      <p:sp>
        <p:nvSpPr>
          <p:cNvPr id="370" name="Shape 370"/>
          <p:cNvSpPr/>
          <p:nvPr/>
        </p:nvSpPr>
        <p:spPr>
          <a:xfrm>
            <a:off x="6329963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371" name="Shape 371"/>
          <p:cNvSpPr/>
          <p:nvPr/>
        </p:nvSpPr>
        <p:spPr>
          <a:xfrm>
            <a:off x="1010084" y="2625828"/>
            <a:ext cx="74671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72" name="Shape 372"/>
          <p:cNvSpPr/>
          <p:nvPr/>
        </p:nvSpPr>
        <p:spPr>
          <a:xfrm flipV="1">
            <a:off x="2081196" y="2349037"/>
            <a:ext cx="1" cy="248265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73" name="Shape 373"/>
          <p:cNvSpPr/>
          <p:nvPr/>
        </p:nvSpPr>
        <p:spPr>
          <a:xfrm flipV="1">
            <a:off x="4581959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74" name="Shape 374"/>
          <p:cNvSpPr/>
          <p:nvPr/>
        </p:nvSpPr>
        <p:spPr>
          <a:xfrm>
            <a:off x="6683817" y="420816"/>
            <a:ext cx="75341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RAM</a:t>
            </a:r>
          </a:p>
        </p:txBody>
      </p:sp>
      <p:sp>
        <p:nvSpPr>
          <p:cNvPr id="375" name="Shape 375"/>
          <p:cNvSpPr/>
          <p:nvPr/>
        </p:nvSpPr>
        <p:spPr>
          <a:xfrm flipV="1">
            <a:off x="7082271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76" name="Shape 376"/>
          <p:cNvSpPr/>
          <p:nvPr/>
        </p:nvSpPr>
        <p:spPr>
          <a:xfrm>
            <a:off x="6458812" y="952889"/>
            <a:ext cx="1246919" cy="351138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A</a:t>
            </a:r>
          </a:p>
        </p:txBody>
      </p:sp>
      <p:sp>
        <p:nvSpPr>
          <p:cNvPr id="377" name="Shape 377"/>
          <p:cNvSpPr/>
          <p:nvPr/>
        </p:nvSpPr>
        <p:spPr>
          <a:xfrm>
            <a:off x="6458812" y="1377592"/>
            <a:ext cx="1246919" cy="351137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B</a:t>
            </a:r>
          </a:p>
        </p:txBody>
      </p:sp>
      <p:sp>
        <p:nvSpPr>
          <p:cNvPr id="378" name="Shape 378"/>
          <p:cNvSpPr/>
          <p:nvPr/>
        </p:nvSpPr>
        <p:spPr>
          <a:xfrm>
            <a:off x="6881353" y="1597461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2531"/>
              <a:t>…</a:t>
            </a:r>
          </a:p>
        </p:txBody>
      </p:sp>
      <p:sp>
        <p:nvSpPr>
          <p:cNvPr id="379" name="Shape 379"/>
          <p:cNvSpPr/>
          <p:nvPr/>
        </p:nvSpPr>
        <p:spPr>
          <a:xfrm>
            <a:off x="4183505" y="1563396"/>
            <a:ext cx="776991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380" name="Shape 380"/>
          <p:cNvSpPr/>
          <p:nvPr/>
        </p:nvSpPr>
        <p:spPr>
          <a:xfrm>
            <a:off x="1703111" y="1563396"/>
            <a:ext cx="776990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391" name="Shape 391"/>
          <p:cNvSpPr/>
          <p:nvPr/>
        </p:nvSpPr>
        <p:spPr>
          <a:xfrm>
            <a:off x="2480088" y="1426908"/>
            <a:ext cx="3994416" cy="738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29" extrusionOk="0">
                <a:moveTo>
                  <a:pt x="0" y="8964"/>
                </a:moveTo>
                <a:cubicBezTo>
                  <a:pt x="14153" y="21600"/>
                  <a:pt x="21353" y="18612"/>
                  <a:pt x="21600" y="0"/>
                </a:cubicBezTo>
              </a:path>
            </a:pathLst>
          </a:custGeom>
          <a:ln w="76200">
            <a:solidFill>
              <a:srgbClr val="A6AAA8"/>
            </a:solidFill>
            <a:miter lim="400000"/>
            <a:tailEnd type="triangle"/>
          </a:ln>
        </p:spPr>
        <p:txBody>
          <a:bodyPr/>
          <a:lstStyle/>
          <a:p>
            <a:pPr lvl="0"/>
            <a:endParaRPr sz="1969"/>
          </a:p>
        </p:txBody>
      </p:sp>
      <p:sp>
        <p:nvSpPr>
          <p:cNvPr id="382" name="Shape 382"/>
          <p:cNvSpPr/>
          <p:nvPr/>
        </p:nvSpPr>
        <p:spPr>
          <a:xfrm flipV="1">
            <a:off x="4953389" y="1385741"/>
            <a:ext cx="1485017" cy="449435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83" name="Shape 383"/>
          <p:cNvSpPr/>
          <p:nvPr/>
        </p:nvSpPr>
        <p:spPr>
          <a:xfrm>
            <a:off x="1734419" y="3828582"/>
            <a:ext cx="892969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CODE</a:t>
            </a:r>
          </a:p>
        </p:txBody>
      </p:sp>
      <p:sp>
        <p:nvSpPr>
          <p:cNvPr id="384" name="Shape 384"/>
          <p:cNvSpPr/>
          <p:nvPr/>
        </p:nvSpPr>
        <p:spPr>
          <a:xfrm>
            <a:off x="2627387" y="3828582"/>
            <a:ext cx="892969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HEAP</a:t>
            </a:r>
          </a:p>
        </p:txBody>
      </p:sp>
      <p:sp>
        <p:nvSpPr>
          <p:cNvPr id="385" name="Shape 385"/>
          <p:cNvSpPr/>
          <p:nvPr/>
        </p:nvSpPr>
        <p:spPr>
          <a:xfrm>
            <a:off x="3496487" y="3828582"/>
            <a:ext cx="4962320" cy="455415"/>
          </a:xfrm>
          <a:prstGeom prst="rect">
            <a:avLst/>
          </a:prstGeom>
          <a:solidFill>
            <a:srgbClr val="A6AAA8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…</a:t>
            </a:r>
          </a:p>
        </p:txBody>
      </p:sp>
      <p:sp>
        <p:nvSpPr>
          <p:cNvPr id="386" name="Shape 386"/>
          <p:cNvSpPr/>
          <p:nvPr/>
        </p:nvSpPr>
        <p:spPr>
          <a:xfrm>
            <a:off x="292476" y="3717190"/>
            <a:ext cx="1329724" cy="678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969">
                <a:solidFill>
                  <a:srgbClr val="FFFFFF"/>
                </a:solidFill>
              </a:rPr>
              <a:t>Virt Mem</a:t>
            </a:r>
          </a:p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969">
                <a:solidFill>
                  <a:srgbClr val="FFFFFF"/>
                </a:solidFill>
              </a:rPr>
              <a:t>(PageDir A)</a:t>
            </a:r>
          </a:p>
        </p:txBody>
      </p:sp>
      <p:sp>
        <p:nvSpPr>
          <p:cNvPr id="387" name="Shape 387"/>
          <p:cNvSpPr/>
          <p:nvPr/>
        </p:nvSpPr>
        <p:spPr>
          <a:xfrm>
            <a:off x="1435220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388" name="Shape 388"/>
          <p:cNvSpPr/>
          <p:nvPr/>
        </p:nvSpPr>
        <p:spPr>
          <a:xfrm>
            <a:off x="3935533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389" name="Shape 389"/>
          <p:cNvSpPr/>
          <p:nvPr/>
        </p:nvSpPr>
        <p:spPr>
          <a:xfrm>
            <a:off x="1554311" y="2285436"/>
            <a:ext cx="306420" cy="1529537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90" name="Shape 390"/>
          <p:cNvSpPr/>
          <p:nvPr/>
        </p:nvSpPr>
        <p:spPr>
          <a:xfrm flipH="1">
            <a:off x="2485809" y="2300949"/>
            <a:ext cx="1673809" cy="1514024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</p:spTree>
    <p:extLst>
      <p:ext uri="{BB962C8B-B14F-4D97-AF65-F5344CB8AC3E}">
        <p14:creationId xmlns:p14="http://schemas.microsoft.com/office/powerpoint/2010/main" val="44139963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/>
          <p:nvPr/>
        </p:nvSpPr>
        <p:spPr>
          <a:xfrm>
            <a:off x="1348357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394" name="Shape 394"/>
          <p:cNvSpPr/>
          <p:nvPr/>
        </p:nvSpPr>
        <p:spPr>
          <a:xfrm>
            <a:off x="1576651" y="420816"/>
            <a:ext cx="90730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1</a:t>
            </a:r>
          </a:p>
        </p:txBody>
      </p:sp>
      <p:sp>
        <p:nvSpPr>
          <p:cNvPr id="395" name="Shape 395"/>
          <p:cNvSpPr/>
          <p:nvPr/>
        </p:nvSpPr>
        <p:spPr>
          <a:xfrm>
            <a:off x="3849119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396" name="Shape 396"/>
          <p:cNvSpPr/>
          <p:nvPr/>
        </p:nvSpPr>
        <p:spPr>
          <a:xfrm>
            <a:off x="4067455" y="420816"/>
            <a:ext cx="97142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2</a:t>
            </a:r>
          </a:p>
        </p:txBody>
      </p:sp>
      <p:sp>
        <p:nvSpPr>
          <p:cNvPr id="397" name="Shape 397"/>
          <p:cNvSpPr/>
          <p:nvPr/>
        </p:nvSpPr>
        <p:spPr>
          <a:xfrm>
            <a:off x="1544611" y="883837"/>
            <a:ext cx="10962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1</a:t>
            </a:r>
          </a:p>
        </p:txBody>
      </p:sp>
      <p:sp>
        <p:nvSpPr>
          <p:cNvPr id="398" name="Shape 398"/>
          <p:cNvSpPr/>
          <p:nvPr/>
        </p:nvSpPr>
        <p:spPr>
          <a:xfrm>
            <a:off x="4077414" y="883837"/>
            <a:ext cx="11491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2</a:t>
            </a:r>
          </a:p>
        </p:txBody>
      </p:sp>
      <p:sp>
        <p:nvSpPr>
          <p:cNvPr id="399" name="Shape 399"/>
          <p:cNvSpPr/>
          <p:nvPr/>
        </p:nvSpPr>
        <p:spPr>
          <a:xfrm>
            <a:off x="6329963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400" name="Shape 400"/>
          <p:cNvSpPr/>
          <p:nvPr/>
        </p:nvSpPr>
        <p:spPr>
          <a:xfrm>
            <a:off x="1010084" y="2625828"/>
            <a:ext cx="74671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01" name="Shape 401"/>
          <p:cNvSpPr/>
          <p:nvPr/>
        </p:nvSpPr>
        <p:spPr>
          <a:xfrm flipV="1">
            <a:off x="2081196" y="2349037"/>
            <a:ext cx="1" cy="248265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02" name="Shape 402"/>
          <p:cNvSpPr/>
          <p:nvPr/>
        </p:nvSpPr>
        <p:spPr>
          <a:xfrm flipV="1">
            <a:off x="4581959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03" name="Shape 403"/>
          <p:cNvSpPr/>
          <p:nvPr/>
        </p:nvSpPr>
        <p:spPr>
          <a:xfrm>
            <a:off x="6683817" y="420816"/>
            <a:ext cx="75341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RAM</a:t>
            </a:r>
          </a:p>
        </p:txBody>
      </p:sp>
      <p:sp>
        <p:nvSpPr>
          <p:cNvPr id="404" name="Shape 404"/>
          <p:cNvSpPr/>
          <p:nvPr/>
        </p:nvSpPr>
        <p:spPr>
          <a:xfrm flipV="1">
            <a:off x="7082271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05" name="Shape 405"/>
          <p:cNvSpPr/>
          <p:nvPr/>
        </p:nvSpPr>
        <p:spPr>
          <a:xfrm>
            <a:off x="6458812" y="952889"/>
            <a:ext cx="1246919" cy="351138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A</a:t>
            </a:r>
          </a:p>
        </p:txBody>
      </p:sp>
      <p:sp>
        <p:nvSpPr>
          <p:cNvPr id="406" name="Shape 406"/>
          <p:cNvSpPr/>
          <p:nvPr/>
        </p:nvSpPr>
        <p:spPr>
          <a:xfrm>
            <a:off x="6458812" y="1377592"/>
            <a:ext cx="1246919" cy="351137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B</a:t>
            </a:r>
          </a:p>
        </p:txBody>
      </p:sp>
      <p:sp>
        <p:nvSpPr>
          <p:cNvPr id="407" name="Shape 407"/>
          <p:cNvSpPr/>
          <p:nvPr/>
        </p:nvSpPr>
        <p:spPr>
          <a:xfrm>
            <a:off x="6881353" y="1597461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2531"/>
              <a:t>…</a:t>
            </a:r>
          </a:p>
        </p:txBody>
      </p:sp>
      <p:sp>
        <p:nvSpPr>
          <p:cNvPr id="408" name="Shape 408"/>
          <p:cNvSpPr/>
          <p:nvPr/>
        </p:nvSpPr>
        <p:spPr>
          <a:xfrm>
            <a:off x="4183505" y="1563396"/>
            <a:ext cx="776991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409" name="Shape 409"/>
          <p:cNvSpPr/>
          <p:nvPr/>
        </p:nvSpPr>
        <p:spPr>
          <a:xfrm>
            <a:off x="1703111" y="1563396"/>
            <a:ext cx="776990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422" name="Shape 422"/>
          <p:cNvSpPr/>
          <p:nvPr/>
        </p:nvSpPr>
        <p:spPr>
          <a:xfrm>
            <a:off x="2480088" y="1426908"/>
            <a:ext cx="3994416" cy="738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29" extrusionOk="0">
                <a:moveTo>
                  <a:pt x="0" y="8964"/>
                </a:moveTo>
                <a:cubicBezTo>
                  <a:pt x="14153" y="21600"/>
                  <a:pt x="21353" y="18612"/>
                  <a:pt x="21600" y="0"/>
                </a:cubicBezTo>
              </a:path>
            </a:pathLst>
          </a:custGeom>
          <a:ln w="76200">
            <a:solidFill>
              <a:srgbClr val="A6AAA8"/>
            </a:solidFill>
            <a:miter lim="400000"/>
            <a:tailEnd type="triangle"/>
          </a:ln>
        </p:spPr>
        <p:txBody>
          <a:bodyPr/>
          <a:lstStyle/>
          <a:p>
            <a:pPr lvl="0"/>
            <a:endParaRPr sz="1969"/>
          </a:p>
        </p:txBody>
      </p:sp>
      <p:sp>
        <p:nvSpPr>
          <p:cNvPr id="411" name="Shape 411"/>
          <p:cNvSpPr/>
          <p:nvPr/>
        </p:nvSpPr>
        <p:spPr>
          <a:xfrm flipV="1">
            <a:off x="4953389" y="1385741"/>
            <a:ext cx="1485017" cy="449435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12" name="Shape 412"/>
          <p:cNvSpPr/>
          <p:nvPr/>
        </p:nvSpPr>
        <p:spPr>
          <a:xfrm>
            <a:off x="1734419" y="3828582"/>
            <a:ext cx="892969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CODE</a:t>
            </a:r>
          </a:p>
        </p:txBody>
      </p:sp>
      <p:sp>
        <p:nvSpPr>
          <p:cNvPr id="413" name="Shape 413"/>
          <p:cNvSpPr/>
          <p:nvPr/>
        </p:nvSpPr>
        <p:spPr>
          <a:xfrm>
            <a:off x="2627387" y="3828582"/>
            <a:ext cx="892969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HEAP</a:t>
            </a:r>
          </a:p>
        </p:txBody>
      </p:sp>
      <p:sp>
        <p:nvSpPr>
          <p:cNvPr id="414" name="Shape 414"/>
          <p:cNvSpPr/>
          <p:nvPr/>
        </p:nvSpPr>
        <p:spPr>
          <a:xfrm>
            <a:off x="3496487" y="3828582"/>
            <a:ext cx="4962320" cy="455415"/>
          </a:xfrm>
          <a:prstGeom prst="rect">
            <a:avLst/>
          </a:prstGeom>
          <a:solidFill>
            <a:srgbClr val="A6AAA8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…</a:t>
            </a:r>
          </a:p>
        </p:txBody>
      </p:sp>
      <p:sp>
        <p:nvSpPr>
          <p:cNvPr id="415" name="Shape 415"/>
          <p:cNvSpPr/>
          <p:nvPr/>
        </p:nvSpPr>
        <p:spPr>
          <a:xfrm>
            <a:off x="292476" y="3717190"/>
            <a:ext cx="1329724" cy="678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969">
                <a:solidFill>
                  <a:srgbClr val="FFFFFF"/>
                </a:solidFill>
              </a:rPr>
              <a:t>Virt Mem</a:t>
            </a:r>
          </a:p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969">
                <a:solidFill>
                  <a:srgbClr val="FFFFFF"/>
                </a:solidFill>
              </a:rPr>
              <a:t>(PageDir A)</a:t>
            </a:r>
          </a:p>
        </p:txBody>
      </p:sp>
      <p:sp>
        <p:nvSpPr>
          <p:cNvPr id="416" name="Shape 416"/>
          <p:cNvSpPr/>
          <p:nvPr/>
        </p:nvSpPr>
        <p:spPr>
          <a:xfrm>
            <a:off x="1435220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417" name="Shape 417"/>
          <p:cNvSpPr/>
          <p:nvPr/>
        </p:nvSpPr>
        <p:spPr>
          <a:xfrm>
            <a:off x="3935533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418" name="Shape 418"/>
          <p:cNvSpPr/>
          <p:nvPr/>
        </p:nvSpPr>
        <p:spPr>
          <a:xfrm>
            <a:off x="1554311" y="2285436"/>
            <a:ext cx="306420" cy="1529537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19" name="Shape 419"/>
          <p:cNvSpPr/>
          <p:nvPr/>
        </p:nvSpPr>
        <p:spPr>
          <a:xfrm flipH="1">
            <a:off x="2485809" y="2300949"/>
            <a:ext cx="1673809" cy="1514024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20" name="Shape 420"/>
          <p:cNvSpPr/>
          <p:nvPr/>
        </p:nvSpPr>
        <p:spPr>
          <a:xfrm>
            <a:off x="2238892" y="1963229"/>
            <a:ext cx="487527" cy="317422"/>
          </a:xfrm>
          <a:prstGeom prst="rect">
            <a:avLst/>
          </a:prstGeom>
          <a:solidFill>
            <a:srgbClr val="D4595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SP</a:t>
            </a:r>
          </a:p>
        </p:txBody>
      </p:sp>
      <p:sp>
        <p:nvSpPr>
          <p:cNvPr id="421" name="Shape 421"/>
          <p:cNvSpPr/>
          <p:nvPr/>
        </p:nvSpPr>
        <p:spPr>
          <a:xfrm>
            <a:off x="4739205" y="1963229"/>
            <a:ext cx="487527" cy="317422"/>
          </a:xfrm>
          <a:prstGeom prst="rect">
            <a:avLst/>
          </a:prstGeom>
          <a:solidFill>
            <a:srgbClr val="D4595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SP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14754" y="5017726"/>
            <a:ext cx="3841949" cy="395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69"/>
              <a:t>Do threads share stack pointer?</a:t>
            </a:r>
            <a:endParaRPr lang="en-US" sz="1969" dirty="0"/>
          </a:p>
        </p:txBody>
      </p:sp>
    </p:spTree>
    <p:extLst>
      <p:ext uri="{BB962C8B-B14F-4D97-AF65-F5344CB8AC3E}">
        <p14:creationId xmlns:p14="http://schemas.microsoft.com/office/powerpoint/2010/main" val="160416865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/>
          <p:nvPr/>
        </p:nvSpPr>
        <p:spPr>
          <a:xfrm>
            <a:off x="1348357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425" name="Shape 425"/>
          <p:cNvSpPr/>
          <p:nvPr/>
        </p:nvSpPr>
        <p:spPr>
          <a:xfrm>
            <a:off x="1576651" y="420816"/>
            <a:ext cx="90730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1</a:t>
            </a:r>
          </a:p>
        </p:txBody>
      </p:sp>
      <p:sp>
        <p:nvSpPr>
          <p:cNvPr id="426" name="Shape 426"/>
          <p:cNvSpPr/>
          <p:nvPr/>
        </p:nvSpPr>
        <p:spPr>
          <a:xfrm>
            <a:off x="3849119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427" name="Shape 427"/>
          <p:cNvSpPr/>
          <p:nvPr/>
        </p:nvSpPr>
        <p:spPr>
          <a:xfrm>
            <a:off x="4067455" y="420816"/>
            <a:ext cx="97142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2</a:t>
            </a:r>
          </a:p>
        </p:txBody>
      </p:sp>
      <p:sp>
        <p:nvSpPr>
          <p:cNvPr id="428" name="Shape 428"/>
          <p:cNvSpPr/>
          <p:nvPr/>
        </p:nvSpPr>
        <p:spPr>
          <a:xfrm>
            <a:off x="1544611" y="883837"/>
            <a:ext cx="10962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1</a:t>
            </a:r>
          </a:p>
        </p:txBody>
      </p:sp>
      <p:sp>
        <p:nvSpPr>
          <p:cNvPr id="429" name="Shape 429"/>
          <p:cNvSpPr/>
          <p:nvPr/>
        </p:nvSpPr>
        <p:spPr>
          <a:xfrm>
            <a:off x="4077414" y="883837"/>
            <a:ext cx="11491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2</a:t>
            </a:r>
          </a:p>
        </p:txBody>
      </p:sp>
      <p:sp>
        <p:nvSpPr>
          <p:cNvPr id="430" name="Shape 430"/>
          <p:cNvSpPr/>
          <p:nvPr/>
        </p:nvSpPr>
        <p:spPr>
          <a:xfrm>
            <a:off x="6329963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431" name="Shape 431"/>
          <p:cNvSpPr/>
          <p:nvPr/>
        </p:nvSpPr>
        <p:spPr>
          <a:xfrm>
            <a:off x="1010084" y="2625828"/>
            <a:ext cx="74671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32" name="Shape 432"/>
          <p:cNvSpPr/>
          <p:nvPr/>
        </p:nvSpPr>
        <p:spPr>
          <a:xfrm flipV="1">
            <a:off x="2081196" y="2349037"/>
            <a:ext cx="1" cy="248265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33" name="Shape 433"/>
          <p:cNvSpPr/>
          <p:nvPr/>
        </p:nvSpPr>
        <p:spPr>
          <a:xfrm flipV="1">
            <a:off x="4581959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34" name="Shape 434"/>
          <p:cNvSpPr/>
          <p:nvPr/>
        </p:nvSpPr>
        <p:spPr>
          <a:xfrm>
            <a:off x="6683817" y="420816"/>
            <a:ext cx="75341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RAM</a:t>
            </a:r>
          </a:p>
        </p:txBody>
      </p:sp>
      <p:sp>
        <p:nvSpPr>
          <p:cNvPr id="435" name="Shape 435"/>
          <p:cNvSpPr/>
          <p:nvPr/>
        </p:nvSpPr>
        <p:spPr>
          <a:xfrm flipV="1">
            <a:off x="7082271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36" name="Shape 436"/>
          <p:cNvSpPr/>
          <p:nvPr/>
        </p:nvSpPr>
        <p:spPr>
          <a:xfrm>
            <a:off x="6458812" y="952889"/>
            <a:ext cx="1246919" cy="351138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A</a:t>
            </a:r>
          </a:p>
        </p:txBody>
      </p:sp>
      <p:sp>
        <p:nvSpPr>
          <p:cNvPr id="437" name="Shape 437"/>
          <p:cNvSpPr/>
          <p:nvPr/>
        </p:nvSpPr>
        <p:spPr>
          <a:xfrm>
            <a:off x="6458812" y="1377592"/>
            <a:ext cx="1246919" cy="351137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B</a:t>
            </a:r>
          </a:p>
        </p:txBody>
      </p:sp>
      <p:sp>
        <p:nvSpPr>
          <p:cNvPr id="438" name="Shape 438"/>
          <p:cNvSpPr/>
          <p:nvPr/>
        </p:nvSpPr>
        <p:spPr>
          <a:xfrm>
            <a:off x="6881353" y="1597461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2531"/>
              <a:t>…</a:t>
            </a:r>
          </a:p>
        </p:txBody>
      </p:sp>
      <p:sp>
        <p:nvSpPr>
          <p:cNvPr id="439" name="Shape 439"/>
          <p:cNvSpPr/>
          <p:nvPr/>
        </p:nvSpPr>
        <p:spPr>
          <a:xfrm>
            <a:off x="4183505" y="1563396"/>
            <a:ext cx="776991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440" name="Shape 440"/>
          <p:cNvSpPr/>
          <p:nvPr/>
        </p:nvSpPr>
        <p:spPr>
          <a:xfrm>
            <a:off x="1703111" y="1563396"/>
            <a:ext cx="776990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459" name="Shape 459"/>
          <p:cNvSpPr/>
          <p:nvPr/>
        </p:nvSpPr>
        <p:spPr>
          <a:xfrm>
            <a:off x="2480088" y="1426908"/>
            <a:ext cx="3994416" cy="738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629" extrusionOk="0">
                <a:moveTo>
                  <a:pt x="0" y="8964"/>
                </a:moveTo>
                <a:cubicBezTo>
                  <a:pt x="14153" y="21600"/>
                  <a:pt x="21353" y="18612"/>
                  <a:pt x="21600" y="0"/>
                </a:cubicBezTo>
              </a:path>
            </a:pathLst>
          </a:custGeom>
          <a:ln w="76200">
            <a:solidFill>
              <a:srgbClr val="A6AAA8"/>
            </a:solidFill>
            <a:miter lim="400000"/>
            <a:tailEnd type="triangle"/>
          </a:ln>
        </p:spPr>
        <p:txBody>
          <a:bodyPr/>
          <a:lstStyle/>
          <a:p>
            <a:pPr lvl="0"/>
            <a:endParaRPr sz="1969"/>
          </a:p>
        </p:txBody>
      </p:sp>
      <p:sp>
        <p:nvSpPr>
          <p:cNvPr id="442" name="Shape 442"/>
          <p:cNvSpPr/>
          <p:nvPr/>
        </p:nvSpPr>
        <p:spPr>
          <a:xfrm flipV="1">
            <a:off x="4953389" y="1385741"/>
            <a:ext cx="1485017" cy="449435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43" name="Shape 443"/>
          <p:cNvSpPr/>
          <p:nvPr/>
        </p:nvSpPr>
        <p:spPr>
          <a:xfrm>
            <a:off x="1734419" y="3828582"/>
            <a:ext cx="892969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CODE</a:t>
            </a:r>
          </a:p>
        </p:txBody>
      </p:sp>
      <p:sp>
        <p:nvSpPr>
          <p:cNvPr id="444" name="Shape 444"/>
          <p:cNvSpPr/>
          <p:nvPr/>
        </p:nvSpPr>
        <p:spPr>
          <a:xfrm>
            <a:off x="2627387" y="3828582"/>
            <a:ext cx="892969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HEAP</a:t>
            </a:r>
          </a:p>
        </p:txBody>
      </p:sp>
      <p:sp>
        <p:nvSpPr>
          <p:cNvPr id="445" name="Shape 445"/>
          <p:cNvSpPr/>
          <p:nvPr/>
        </p:nvSpPr>
        <p:spPr>
          <a:xfrm>
            <a:off x="8223714" y="3828582"/>
            <a:ext cx="235093" cy="455415"/>
          </a:xfrm>
          <a:prstGeom prst="rect">
            <a:avLst/>
          </a:prstGeom>
          <a:solidFill>
            <a:srgbClr val="A6AAA8"/>
          </a:solidFill>
          <a:ln w="381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 b="1">
                <a:latin typeface="Helvetica"/>
                <a:ea typeface="Helvetica"/>
                <a:cs typeface="Helvetica"/>
                <a:sym typeface="Helvetica"/>
              </a:defRPr>
            </a:pPr>
            <a:endParaRPr sz="1828"/>
          </a:p>
        </p:txBody>
      </p:sp>
      <p:sp>
        <p:nvSpPr>
          <p:cNvPr id="446" name="Shape 446"/>
          <p:cNvSpPr/>
          <p:nvPr/>
        </p:nvSpPr>
        <p:spPr>
          <a:xfrm>
            <a:off x="292476" y="3717190"/>
            <a:ext cx="1329724" cy="678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969">
                <a:solidFill>
                  <a:srgbClr val="FFFFFF"/>
                </a:solidFill>
              </a:rPr>
              <a:t>Virt Mem</a:t>
            </a:r>
          </a:p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1969">
                <a:solidFill>
                  <a:srgbClr val="FFFFFF"/>
                </a:solidFill>
              </a:rPr>
              <a:t>(PageDir A)</a:t>
            </a:r>
          </a:p>
        </p:txBody>
      </p:sp>
      <p:sp>
        <p:nvSpPr>
          <p:cNvPr id="447" name="Shape 447"/>
          <p:cNvSpPr/>
          <p:nvPr/>
        </p:nvSpPr>
        <p:spPr>
          <a:xfrm>
            <a:off x="1435220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448" name="Shape 448"/>
          <p:cNvSpPr/>
          <p:nvPr/>
        </p:nvSpPr>
        <p:spPr>
          <a:xfrm>
            <a:off x="3935533" y="1963229"/>
            <a:ext cx="487527" cy="317422"/>
          </a:xfrm>
          <a:prstGeom prst="rect">
            <a:avLst/>
          </a:prstGeom>
          <a:solidFill>
            <a:srgbClr val="8881F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IP</a:t>
            </a:r>
          </a:p>
        </p:txBody>
      </p:sp>
      <p:sp>
        <p:nvSpPr>
          <p:cNvPr id="449" name="Shape 449"/>
          <p:cNvSpPr/>
          <p:nvPr/>
        </p:nvSpPr>
        <p:spPr>
          <a:xfrm>
            <a:off x="1554311" y="2285436"/>
            <a:ext cx="306420" cy="1529537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50" name="Shape 450"/>
          <p:cNvSpPr/>
          <p:nvPr/>
        </p:nvSpPr>
        <p:spPr>
          <a:xfrm flipH="1">
            <a:off x="2485809" y="2300949"/>
            <a:ext cx="1673809" cy="1514024"/>
          </a:xfrm>
          <a:prstGeom prst="line">
            <a:avLst/>
          </a:prstGeom>
          <a:ln w="76200">
            <a:solidFill>
              <a:srgbClr val="A6AAA8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51" name="Shape 451"/>
          <p:cNvSpPr/>
          <p:nvPr/>
        </p:nvSpPr>
        <p:spPr>
          <a:xfrm>
            <a:off x="2238892" y="1963229"/>
            <a:ext cx="487527" cy="317422"/>
          </a:xfrm>
          <a:prstGeom prst="rect">
            <a:avLst/>
          </a:prstGeom>
          <a:solidFill>
            <a:srgbClr val="D4595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SP</a:t>
            </a:r>
          </a:p>
        </p:txBody>
      </p:sp>
      <p:sp>
        <p:nvSpPr>
          <p:cNvPr id="452" name="Shape 452"/>
          <p:cNvSpPr/>
          <p:nvPr/>
        </p:nvSpPr>
        <p:spPr>
          <a:xfrm>
            <a:off x="4739205" y="1963229"/>
            <a:ext cx="487527" cy="317422"/>
          </a:xfrm>
          <a:prstGeom prst="rect">
            <a:avLst/>
          </a:prstGeom>
          <a:solidFill>
            <a:srgbClr val="D4595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SP</a:t>
            </a:r>
          </a:p>
        </p:txBody>
      </p:sp>
      <p:sp>
        <p:nvSpPr>
          <p:cNvPr id="453" name="Shape 453"/>
          <p:cNvSpPr/>
          <p:nvPr/>
        </p:nvSpPr>
        <p:spPr>
          <a:xfrm>
            <a:off x="4591918" y="3828582"/>
            <a:ext cx="1220130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STACK 1</a:t>
            </a:r>
          </a:p>
        </p:txBody>
      </p:sp>
      <p:sp>
        <p:nvSpPr>
          <p:cNvPr id="454" name="Shape 454"/>
          <p:cNvSpPr/>
          <p:nvPr/>
        </p:nvSpPr>
        <p:spPr>
          <a:xfrm>
            <a:off x="7002934" y="3828582"/>
            <a:ext cx="1220130" cy="455415"/>
          </a:xfrm>
          <a:prstGeom prst="rect">
            <a:avLst/>
          </a:prstGeom>
          <a:solidFill>
            <a:srgbClr val="E8A433"/>
          </a:solidFill>
          <a:ln w="381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STACK 2</a:t>
            </a:r>
          </a:p>
        </p:txBody>
      </p:sp>
      <p:sp>
        <p:nvSpPr>
          <p:cNvPr id="455" name="Shape 455"/>
          <p:cNvSpPr/>
          <p:nvPr/>
        </p:nvSpPr>
        <p:spPr>
          <a:xfrm>
            <a:off x="5809928" y="3828582"/>
            <a:ext cx="1220130" cy="455415"/>
          </a:xfrm>
          <a:prstGeom prst="rect">
            <a:avLst/>
          </a:prstGeom>
          <a:solidFill>
            <a:srgbClr val="A6AAA8"/>
          </a:solidFill>
          <a:ln w="381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 b="1">
                <a:latin typeface="Helvetica"/>
                <a:ea typeface="Helvetica"/>
                <a:cs typeface="Helvetica"/>
                <a:sym typeface="Helvetica"/>
              </a:defRPr>
            </a:pPr>
            <a:endParaRPr sz="1828"/>
          </a:p>
        </p:txBody>
      </p:sp>
      <p:sp>
        <p:nvSpPr>
          <p:cNvPr id="456" name="Shape 456"/>
          <p:cNvSpPr/>
          <p:nvPr/>
        </p:nvSpPr>
        <p:spPr>
          <a:xfrm>
            <a:off x="3488209" y="3828582"/>
            <a:ext cx="1128061" cy="455415"/>
          </a:xfrm>
          <a:prstGeom prst="rect">
            <a:avLst/>
          </a:prstGeom>
          <a:solidFill>
            <a:srgbClr val="A6AAA8"/>
          </a:solidFill>
          <a:ln w="381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 b="1">
                <a:latin typeface="Helvetica"/>
                <a:ea typeface="Helvetica"/>
                <a:cs typeface="Helvetica"/>
                <a:sym typeface="Helvetica"/>
              </a:defRPr>
            </a:pPr>
            <a:endParaRPr sz="1828"/>
          </a:p>
        </p:txBody>
      </p:sp>
      <p:sp>
        <p:nvSpPr>
          <p:cNvPr id="457" name="Shape 457"/>
          <p:cNvSpPr/>
          <p:nvPr/>
        </p:nvSpPr>
        <p:spPr>
          <a:xfrm>
            <a:off x="2536577" y="2285436"/>
            <a:ext cx="2063242" cy="1529752"/>
          </a:xfrm>
          <a:prstGeom prst="line">
            <a:avLst/>
          </a:prstGeom>
          <a:ln w="762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458" name="Shape 458"/>
          <p:cNvSpPr/>
          <p:nvPr/>
        </p:nvSpPr>
        <p:spPr>
          <a:xfrm>
            <a:off x="5141883" y="2300949"/>
            <a:ext cx="1901569" cy="1535757"/>
          </a:xfrm>
          <a:prstGeom prst="line">
            <a:avLst/>
          </a:prstGeom>
          <a:ln w="762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</p:spTree>
    <p:extLst>
      <p:ext uri="{BB962C8B-B14F-4D97-AF65-F5344CB8AC3E}">
        <p14:creationId xmlns:p14="http://schemas.microsoft.com/office/powerpoint/2010/main" val="316213155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6" name="Rectangle 12"/>
          <p:cNvSpPr>
            <a:spLocks noChangeArrowheads="1"/>
          </p:cNvSpPr>
          <p:nvPr/>
        </p:nvSpPr>
        <p:spPr bwMode="auto">
          <a:xfrm>
            <a:off x="6935932" y="2119314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 sz="3600">
              <a:latin typeface="Marker Felt" charset="0"/>
            </a:endParaRPr>
          </a:p>
        </p:txBody>
      </p:sp>
      <p:sp>
        <p:nvSpPr>
          <p:cNvPr id="6158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Synchronization</a:t>
            </a:r>
          </a:p>
        </p:txBody>
      </p:sp>
      <p:sp>
        <p:nvSpPr>
          <p:cNvPr id="6160" name="Rectangle 16"/>
          <p:cNvSpPr>
            <a:spLocks noGrp="1" noChangeArrowheads="1"/>
          </p:cNvSpPr>
          <p:nvPr>
            <p:ph idx="1"/>
          </p:nvPr>
        </p:nvSpPr>
        <p:spPr>
          <a:xfrm>
            <a:off x="304800" y="1524000"/>
            <a:ext cx="8674530" cy="2133600"/>
          </a:xfrm>
          <a:noFill/>
          <a:ln/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altLang="en-US" dirty="0"/>
              <a:t>Build higher-level synchronization primitives in OS</a:t>
            </a:r>
          </a:p>
          <a:p>
            <a:pPr marL="914353" lvl="1" indent="-457177">
              <a:lnSpc>
                <a:spcPct val="90000"/>
              </a:lnSpc>
            </a:pPr>
            <a:r>
              <a:rPr lang="en-US" altLang="en-US" sz="2000" dirty="0"/>
              <a:t>Operations that ensure correct ordering of instructions across threads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/>
              <a:t>Motivation: Build them once and get them right</a:t>
            </a:r>
          </a:p>
        </p:txBody>
      </p:sp>
      <p:sp>
        <p:nvSpPr>
          <p:cNvPr id="6162" name="Rectangle 18"/>
          <p:cNvSpPr>
            <a:spLocks noChangeArrowheads="1"/>
          </p:cNvSpPr>
          <p:nvPr/>
        </p:nvSpPr>
        <p:spPr bwMode="auto">
          <a:xfrm>
            <a:off x="1905000" y="3962401"/>
            <a:ext cx="5486400" cy="1219200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3600">
              <a:solidFill>
                <a:schemeClr val="bg2"/>
              </a:solidFill>
            </a:endParaRPr>
          </a:p>
        </p:txBody>
      </p:sp>
      <p:sp>
        <p:nvSpPr>
          <p:cNvPr id="6163" name="Rectangle 19"/>
          <p:cNvSpPr>
            <a:spLocks noChangeArrowheads="1"/>
          </p:cNvSpPr>
          <p:nvPr/>
        </p:nvSpPr>
        <p:spPr bwMode="auto">
          <a:xfrm>
            <a:off x="1905000" y="5257800"/>
            <a:ext cx="5486400" cy="1143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3600">
              <a:solidFill>
                <a:schemeClr val="bg2"/>
              </a:solidFill>
            </a:endParaRPr>
          </a:p>
        </p:txBody>
      </p:sp>
      <p:sp>
        <p:nvSpPr>
          <p:cNvPr id="6165" name="Text Box 21"/>
          <p:cNvSpPr txBox="1">
            <a:spLocks noChangeArrowheads="1"/>
          </p:cNvSpPr>
          <p:nvPr/>
        </p:nvSpPr>
        <p:spPr bwMode="auto">
          <a:xfrm>
            <a:off x="1852481" y="3871915"/>
            <a:ext cx="197175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 dirty="0">
                <a:solidFill>
                  <a:schemeClr val="bg2"/>
                </a:solidFill>
              </a:rPr>
              <a:t>Monitors</a:t>
            </a:r>
          </a:p>
        </p:txBody>
      </p:sp>
      <p:sp>
        <p:nvSpPr>
          <p:cNvPr id="6166" name="Text Box 22"/>
          <p:cNvSpPr txBox="1">
            <a:spLocks noChangeArrowheads="1"/>
          </p:cNvSpPr>
          <p:nvPr/>
        </p:nvSpPr>
        <p:spPr bwMode="auto">
          <a:xfrm>
            <a:off x="4965825" y="4038602"/>
            <a:ext cx="265502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>
                <a:solidFill>
                  <a:schemeClr val="bg2"/>
                </a:solidFill>
              </a:rPr>
              <a:t>Semaphores</a:t>
            </a:r>
          </a:p>
        </p:txBody>
      </p:sp>
      <p:sp>
        <p:nvSpPr>
          <p:cNvPr id="6167" name="Text Box 23"/>
          <p:cNvSpPr txBox="1">
            <a:spLocks noChangeArrowheads="1"/>
          </p:cNvSpPr>
          <p:nvPr/>
        </p:nvSpPr>
        <p:spPr bwMode="auto">
          <a:xfrm>
            <a:off x="2807405" y="4648201"/>
            <a:ext cx="408554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>
                <a:solidFill>
                  <a:schemeClr val="bg2"/>
                </a:solidFill>
              </a:rPr>
              <a:t>Condition Variables</a:t>
            </a:r>
          </a:p>
        </p:txBody>
      </p:sp>
      <p:sp>
        <p:nvSpPr>
          <p:cNvPr id="6168" name="Text Box 24"/>
          <p:cNvSpPr txBox="1">
            <a:spLocks noChangeArrowheads="1"/>
          </p:cNvSpPr>
          <p:nvPr/>
        </p:nvSpPr>
        <p:spPr bwMode="auto">
          <a:xfrm>
            <a:off x="3505200" y="4191001"/>
            <a:ext cx="165417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3600">
                <a:solidFill>
                  <a:schemeClr val="bg2"/>
                </a:solidFill>
              </a:rPr>
              <a:t>Locks</a:t>
            </a:r>
          </a:p>
        </p:txBody>
      </p:sp>
      <p:sp>
        <p:nvSpPr>
          <p:cNvPr id="6170" name="Text Box 26"/>
          <p:cNvSpPr txBox="1">
            <a:spLocks noChangeArrowheads="1"/>
          </p:cNvSpPr>
          <p:nvPr/>
        </p:nvSpPr>
        <p:spPr bwMode="auto">
          <a:xfrm>
            <a:off x="1830466" y="5167314"/>
            <a:ext cx="135325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>
                <a:solidFill>
                  <a:schemeClr val="bg2"/>
                </a:solidFill>
              </a:rPr>
              <a:t>Loads</a:t>
            </a:r>
          </a:p>
        </p:txBody>
      </p:sp>
      <p:sp>
        <p:nvSpPr>
          <p:cNvPr id="6171" name="Text Box 27"/>
          <p:cNvSpPr txBox="1">
            <a:spLocks noChangeArrowheads="1"/>
          </p:cNvSpPr>
          <p:nvPr/>
        </p:nvSpPr>
        <p:spPr bwMode="auto">
          <a:xfrm>
            <a:off x="3606394" y="5410202"/>
            <a:ext cx="152163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>
                <a:solidFill>
                  <a:schemeClr val="bg2"/>
                </a:solidFill>
              </a:rPr>
              <a:t>Stores</a:t>
            </a:r>
          </a:p>
        </p:txBody>
      </p:sp>
      <p:sp>
        <p:nvSpPr>
          <p:cNvPr id="6172" name="Text Box 28"/>
          <p:cNvSpPr txBox="1">
            <a:spLocks noChangeArrowheads="1"/>
          </p:cNvSpPr>
          <p:nvPr/>
        </p:nvSpPr>
        <p:spPr bwMode="auto">
          <a:xfrm>
            <a:off x="5279512" y="5243515"/>
            <a:ext cx="205921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>
                <a:solidFill>
                  <a:schemeClr val="bg2"/>
                </a:solidFill>
              </a:rPr>
              <a:t>Test&amp;Set</a:t>
            </a:r>
          </a:p>
        </p:txBody>
      </p:sp>
      <p:sp>
        <p:nvSpPr>
          <p:cNvPr id="6173" name="Text Box 29"/>
          <p:cNvSpPr txBox="1">
            <a:spLocks noChangeArrowheads="1"/>
          </p:cNvSpPr>
          <p:nvPr/>
        </p:nvSpPr>
        <p:spPr bwMode="auto">
          <a:xfrm>
            <a:off x="2108689" y="5853114"/>
            <a:ext cx="399910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600" dirty="0">
                <a:solidFill>
                  <a:schemeClr val="bg2"/>
                </a:solidFill>
              </a:rPr>
              <a:t>Disable Interrupts</a:t>
            </a:r>
          </a:p>
        </p:txBody>
      </p:sp>
    </p:spTree>
    <p:extLst>
      <p:ext uri="{BB962C8B-B14F-4D97-AF65-F5344CB8AC3E}">
        <p14:creationId xmlns:p14="http://schemas.microsoft.com/office/powerpoint/2010/main" val="7271753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5625" dirty="0"/>
              <a:t>Locks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idx="1"/>
          </p:nvPr>
        </p:nvSpPr>
        <p:spPr>
          <a:xfrm>
            <a:off x="363401" y="1828801"/>
            <a:ext cx="8414094" cy="4684436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altLang="en-US" dirty="0"/>
              <a:t>Goal: Provide mutual exclusion (</a:t>
            </a:r>
            <a:r>
              <a:rPr lang="en-US" altLang="en-US" dirty="0" err="1"/>
              <a:t>mutex</a:t>
            </a:r>
            <a:r>
              <a:rPr lang="en-US" altLang="en-US" dirty="0"/>
              <a:t>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/>
              <a:t>Three common operations: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Allocate and Initialize</a:t>
            </a:r>
          </a:p>
          <a:p>
            <a:pPr lvl="1">
              <a:lnSpc>
                <a:spcPct val="90000"/>
              </a:lnSpc>
            </a:pPr>
            <a:r>
              <a:rPr lang="en-US" altLang="en-US" sz="1800" dirty="0" err="1">
                <a:latin typeface="Courier" charset="0"/>
              </a:rPr>
              <a:t>Pthread_mutex_t</a:t>
            </a:r>
            <a:r>
              <a:rPr lang="en-US" altLang="en-US" sz="1800" dirty="0">
                <a:latin typeface="Courier" charset="0"/>
              </a:rPr>
              <a:t> </a:t>
            </a:r>
            <a:r>
              <a:rPr lang="en-US" altLang="en-US" sz="1800" dirty="0" err="1">
                <a:latin typeface="Courier" charset="0"/>
              </a:rPr>
              <a:t>mylock</a:t>
            </a:r>
            <a:r>
              <a:rPr lang="en-US" altLang="en-US" sz="1800" dirty="0">
                <a:latin typeface="Courier" charset="0"/>
              </a:rPr>
              <a:t> = PTHREAD_MUTEX_INITIALIZER;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Acquire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Acquire exclusion access to lock;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if lock is not available  (some other process in critical section)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Spin or block (relinquish CPU) while waiting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 err="1">
                <a:latin typeface="Courier" charset="0"/>
              </a:rPr>
              <a:t>Pthread_mutex_lock</a:t>
            </a:r>
            <a:r>
              <a:rPr lang="en-US" altLang="en-US" sz="2000" dirty="0">
                <a:latin typeface="Courier" charset="0"/>
              </a:rPr>
              <a:t>(&amp;</a:t>
            </a:r>
            <a:r>
              <a:rPr lang="en-US" altLang="en-US" sz="2000" dirty="0" err="1">
                <a:latin typeface="Courier" charset="0"/>
              </a:rPr>
              <a:t>mylock</a:t>
            </a:r>
            <a:r>
              <a:rPr lang="en-US" altLang="en-US" sz="2000" dirty="0">
                <a:latin typeface="Courier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Release</a:t>
            </a:r>
            <a:endParaRPr lang="en-US" altLang="en-US" dirty="0">
              <a:latin typeface="Courier" charset="0"/>
            </a:endParaRP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Release exclusive access to lock; let another process enter critical section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 err="1">
                <a:latin typeface="Courier" charset="0"/>
              </a:rPr>
              <a:t>Pthread_mutex_unlock</a:t>
            </a:r>
            <a:r>
              <a:rPr lang="en-US" altLang="en-US" sz="2000" dirty="0">
                <a:latin typeface="Courier" charset="0"/>
              </a:rPr>
              <a:t>(&amp;</a:t>
            </a:r>
            <a:r>
              <a:rPr lang="en-US" altLang="en-US" sz="2000" dirty="0" err="1">
                <a:latin typeface="Courier" charset="0"/>
              </a:rPr>
              <a:t>mylock</a:t>
            </a:r>
            <a:r>
              <a:rPr lang="en-US" altLang="en-US" sz="2000" dirty="0">
                <a:latin typeface="Courier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248666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892" y="1828801"/>
            <a:ext cx="8551069" cy="429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69" dirty="0"/>
              <a:t>Consider multi-threaded applications that do more than increment shared balance</a:t>
            </a:r>
          </a:p>
          <a:p>
            <a:endParaRPr lang="en-US" sz="1969" dirty="0"/>
          </a:p>
          <a:p>
            <a:pPr marL="0" indent="0">
              <a:buNone/>
            </a:pPr>
            <a:r>
              <a:rPr lang="en-US" sz="1969" dirty="0"/>
              <a:t>Multi-threaded application with shared linked-list</a:t>
            </a:r>
          </a:p>
          <a:p>
            <a:pPr lvl="1"/>
            <a:r>
              <a:rPr lang="en-US" sz="1969" dirty="0"/>
              <a:t>All concurrent:</a:t>
            </a:r>
          </a:p>
          <a:p>
            <a:pPr lvl="2"/>
            <a:r>
              <a:rPr lang="en-US" sz="1969" dirty="0"/>
              <a:t>Thread A inserting element a</a:t>
            </a:r>
          </a:p>
          <a:p>
            <a:pPr lvl="2"/>
            <a:r>
              <a:rPr lang="en-US" sz="1969" dirty="0"/>
              <a:t>Thread B inserting element b</a:t>
            </a:r>
          </a:p>
          <a:p>
            <a:pPr lvl="2"/>
            <a:r>
              <a:rPr lang="en-US" sz="1969" dirty="0"/>
              <a:t>Thread C looking up element c</a:t>
            </a:r>
          </a:p>
        </p:txBody>
      </p:sp>
    </p:spTree>
    <p:extLst>
      <p:ext uri="{BB962C8B-B14F-4D97-AF65-F5344CB8AC3E}">
        <p14:creationId xmlns:p14="http://schemas.microsoft.com/office/powerpoint/2010/main" val="1468074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5143500"/>
            <a:ext cx="7772400" cy="1143000"/>
          </a:xfrm>
        </p:spPr>
        <p:txBody>
          <a:bodyPr wrap="square" numCol="1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altLang="en-US" sz="3200" dirty="0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charset="-128"/>
              </a:rPr>
              <a:t>Microkernel Intro</a:t>
            </a:r>
            <a:br>
              <a:rPr lang="en-US" altLang="en-US" sz="3200" dirty="0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charset="-128"/>
              </a:rPr>
            </a:br>
            <a:r>
              <a:rPr lang="en-US" altLang="en-US" sz="3200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charset="-128"/>
              </a:rPr>
              <a:t>History</a:t>
            </a:r>
            <a:br>
              <a:rPr lang="en-US" altLang="en-US" sz="3200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charset="-128"/>
              </a:rPr>
            </a:br>
            <a:r>
              <a:rPr lang="en-US" altLang="en-US" sz="3200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charset="-128"/>
              </a:rPr>
              <a:t>Design</a:t>
            </a:r>
            <a:br>
              <a:rPr lang="en-US" altLang="en-US" sz="3200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charset="-128"/>
              </a:rPr>
            </a:br>
            <a:r>
              <a:rPr lang="en-US" altLang="en-US" sz="3200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charset="-128"/>
              </a:rPr>
              <a:t>Performance Issues</a:t>
            </a:r>
            <a:br>
              <a:rPr lang="en-US" altLang="en-US" sz="3200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charset="-128"/>
              </a:rPr>
            </a:br>
            <a:r>
              <a:rPr lang="en-US" altLang="en-US" sz="3200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charset="-128"/>
              </a:rPr>
              <a:t>Fixing Performance Issues</a:t>
            </a:r>
          </a:p>
        </p:txBody>
      </p:sp>
      <p:sp>
        <p:nvSpPr>
          <p:cNvPr id="2052" name="Text Box 4"/>
          <p:cNvSpPr txBox="1">
            <a:spLocks noChangeArrowheads="1"/>
          </p:cNvSpPr>
          <p:nvPr/>
        </p:nvSpPr>
        <p:spPr bwMode="auto">
          <a:xfrm>
            <a:off x="1942306" y="54858"/>
            <a:ext cx="52578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RUTGERS UNIVERSITY</a:t>
            </a:r>
            <a:b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</a:b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Computer Sciences Department</a:t>
            </a:r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6248400" y="1225950"/>
            <a:ext cx="243839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en-US" sz="2400" dirty="0" err="1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Sudarsun</a:t>
            </a: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 Kannan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B09CD0E9-F536-4A41-B5ED-5BC1343FB0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1143000"/>
            <a:ext cx="4572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CS </a:t>
            </a: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518</a:t>
            </a:r>
            <a:r>
              <a:rPr lang="en-US" sz="2400" dirty="0">
                <a:solidFill>
                  <a:schemeClr val="tx1"/>
                </a:solidFill>
                <a:latin typeface="Gill Sans MT" panose="020B0502020104020203" pitchFamily="34" charset="77"/>
                <a:ea typeface="+mn-ea"/>
              </a:rPr>
              <a:t> Operating Systems Theory</a:t>
            </a:r>
          </a:p>
        </p:txBody>
      </p:sp>
    </p:spTree>
    <p:extLst>
      <p:ext uri="{BB962C8B-B14F-4D97-AF65-F5344CB8AC3E}">
        <p14:creationId xmlns:p14="http://schemas.microsoft.com/office/powerpoint/2010/main" val="3982998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B4D40D2F-401D-A945-90D0-7E4784141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4" y="62755"/>
            <a:ext cx="7583488" cy="1283167"/>
          </a:xfrm>
        </p:spPr>
        <p:txBody>
          <a:bodyPr/>
          <a:lstStyle/>
          <a:p>
            <a:r>
              <a:rPr lang="en-US" dirty="0"/>
              <a:t>Shared Linked List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37132A-4F2B-994A-8174-7CBD29231CB0}"/>
              </a:ext>
            </a:extLst>
          </p:cNvPr>
          <p:cNvSpPr/>
          <p:nvPr/>
        </p:nvSpPr>
        <p:spPr>
          <a:xfrm>
            <a:off x="148511" y="2571733"/>
            <a:ext cx="6288242" cy="2342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en-US" sz="1828" dirty="0">
              <a:solidFill>
                <a:schemeClr val="bg2"/>
              </a:solidFill>
              <a:latin typeface="Gill Sans MT" panose="020B0502020104020203" pitchFamily="34" charset="77"/>
            </a:endParaRPr>
          </a:p>
          <a:p>
            <a:pPr algn="l"/>
            <a:r>
              <a:rPr lang="en-US" sz="1828" dirty="0" err="1">
                <a:solidFill>
                  <a:schemeClr val="bg2"/>
                </a:solidFill>
                <a:latin typeface="Gill Sans MT" panose="020B0502020104020203" pitchFamily="34" charset="77"/>
              </a:rPr>
              <a:t>Typedef</a:t>
            </a:r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 </a:t>
            </a:r>
            <a:r>
              <a:rPr lang="en-US" sz="1828" dirty="0" err="1">
                <a:solidFill>
                  <a:schemeClr val="bg2"/>
                </a:solidFill>
                <a:latin typeface="Gill Sans MT" panose="020B0502020104020203" pitchFamily="34" charset="77"/>
              </a:rPr>
              <a:t>struct</a:t>
            </a:r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 __</a:t>
            </a:r>
            <a:r>
              <a:rPr lang="en-US" sz="1828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 {</a:t>
            </a:r>
          </a:p>
          <a:p>
            <a:pPr algn="l"/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	</a:t>
            </a:r>
            <a:r>
              <a:rPr lang="en-US" sz="1828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 *head;</a:t>
            </a:r>
          </a:p>
          <a:p>
            <a:pPr algn="l"/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} </a:t>
            </a:r>
            <a:r>
              <a:rPr lang="en-US" sz="1828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;</a:t>
            </a:r>
          </a:p>
          <a:p>
            <a:pPr algn="l"/>
            <a:endParaRPr lang="en-US" sz="1828" dirty="0">
              <a:solidFill>
                <a:schemeClr val="bg2"/>
              </a:solidFill>
              <a:latin typeface="Gill Sans MT" panose="020B0502020104020203" pitchFamily="34" charset="77"/>
            </a:endParaRPr>
          </a:p>
          <a:p>
            <a:pPr algn="l"/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Void </a:t>
            </a:r>
            <a:r>
              <a:rPr lang="en-US" sz="1828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List_Init</a:t>
            </a:r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828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 *L) {</a:t>
            </a:r>
          </a:p>
          <a:p>
            <a:pPr algn="l"/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	L-&gt;head = NULL;</a:t>
            </a:r>
          </a:p>
          <a:p>
            <a:pPr algn="l"/>
            <a:r>
              <a:rPr lang="en-US" sz="1828" dirty="0">
                <a:solidFill>
                  <a:schemeClr val="bg2"/>
                </a:solidFill>
                <a:latin typeface="Gill Sans MT" panose="020B0502020104020203" pitchFamily="34" charset="77"/>
              </a:rPr>
              <a:t>}</a:t>
            </a:r>
          </a:p>
        </p:txBody>
      </p:sp>
      <p:sp>
        <p:nvSpPr>
          <p:cNvPr id="6" name="Shape 339">
            <a:extLst>
              <a:ext uri="{FF2B5EF4-FFF2-40B4-BE49-F238E27FC236}">
                <a16:creationId xmlns:a16="http://schemas.microsoft.com/office/drawing/2014/main" id="{087FFDFF-C7DB-C744-B079-93D1D54CCBFC}"/>
              </a:ext>
            </a:extLst>
          </p:cNvPr>
          <p:cNvSpPr/>
          <p:nvPr/>
        </p:nvSpPr>
        <p:spPr>
          <a:xfrm>
            <a:off x="3392765" y="2967368"/>
            <a:ext cx="77059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 dirty="0">
                <a:solidFill>
                  <a:schemeClr val="bg1"/>
                </a:solidFill>
              </a:rPr>
              <a:t>head</a:t>
            </a:r>
          </a:p>
        </p:txBody>
      </p:sp>
      <p:sp>
        <p:nvSpPr>
          <p:cNvPr id="8" name="Shape 341">
            <a:extLst>
              <a:ext uri="{FF2B5EF4-FFF2-40B4-BE49-F238E27FC236}">
                <a16:creationId xmlns:a16="http://schemas.microsoft.com/office/drawing/2014/main" id="{EF4F9839-75C1-0B4A-AE32-4700D462F72A}"/>
              </a:ext>
            </a:extLst>
          </p:cNvPr>
          <p:cNvSpPr/>
          <p:nvPr/>
        </p:nvSpPr>
        <p:spPr>
          <a:xfrm>
            <a:off x="4671100" y="2771630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n2</a:t>
            </a:r>
            <a:endParaRPr sz="1828" b="1" dirty="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9" name="Shape 342">
            <a:extLst>
              <a:ext uri="{FF2B5EF4-FFF2-40B4-BE49-F238E27FC236}">
                <a16:creationId xmlns:a16="http://schemas.microsoft.com/office/drawing/2014/main" id="{7475528B-E42C-1C46-9FFF-D2C0B25FFF15}"/>
              </a:ext>
            </a:extLst>
          </p:cNvPr>
          <p:cNvSpPr/>
          <p:nvPr/>
        </p:nvSpPr>
        <p:spPr>
          <a:xfrm>
            <a:off x="6099850" y="2771630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1828" dirty="0">
                <a:solidFill>
                  <a:srgbClr val="FFFFFF"/>
                </a:solidFill>
              </a:rPr>
              <a:t>n3</a:t>
            </a:r>
          </a:p>
        </p:txBody>
      </p:sp>
      <p:sp>
        <p:nvSpPr>
          <p:cNvPr id="14" name="Shape 345">
            <a:extLst>
              <a:ext uri="{FF2B5EF4-FFF2-40B4-BE49-F238E27FC236}">
                <a16:creationId xmlns:a16="http://schemas.microsoft.com/office/drawing/2014/main" id="{08FAA48A-2D61-3B45-9EBD-C78A3B1882C7}"/>
              </a:ext>
            </a:extLst>
          </p:cNvPr>
          <p:cNvSpPr/>
          <p:nvPr/>
        </p:nvSpPr>
        <p:spPr>
          <a:xfrm>
            <a:off x="5580011" y="3218114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16" name="Shape 349">
            <a:extLst>
              <a:ext uri="{FF2B5EF4-FFF2-40B4-BE49-F238E27FC236}">
                <a16:creationId xmlns:a16="http://schemas.microsoft.com/office/drawing/2014/main" id="{CA5B3948-27D9-154C-95FE-B98124D2A174}"/>
              </a:ext>
            </a:extLst>
          </p:cNvPr>
          <p:cNvSpPr/>
          <p:nvPr/>
        </p:nvSpPr>
        <p:spPr>
          <a:xfrm>
            <a:off x="4127641" y="3246058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A189E2-BA9A-F145-9B3F-F96C5E7FC5EE}"/>
              </a:ext>
            </a:extLst>
          </p:cNvPr>
          <p:cNvSpPr/>
          <p:nvPr/>
        </p:nvSpPr>
        <p:spPr>
          <a:xfrm>
            <a:off x="148511" y="1468413"/>
            <a:ext cx="4572000" cy="1130822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687" dirty="0">
                <a:solidFill>
                  <a:schemeClr val="bg2"/>
                </a:solidFill>
                <a:latin typeface="Gill Sans MT" panose="020B0502020104020203" pitchFamily="34" charset="77"/>
              </a:rPr>
              <a:t>typedef struct __</a:t>
            </a:r>
            <a:r>
              <a:rPr lang="en-US" sz="1687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687" dirty="0">
                <a:solidFill>
                  <a:schemeClr val="bg2"/>
                </a:solidFill>
                <a:latin typeface="Gill Sans MT" panose="020B0502020104020203" pitchFamily="34" charset="77"/>
              </a:rPr>
              <a:t> { </a:t>
            </a:r>
          </a:p>
          <a:p>
            <a:pPr algn="l"/>
            <a:r>
              <a:rPr lang="en-US" sz="1687" dirty="0">
                <a:solidFill>
                  <a:schemeClr val="bg2"/>
                </a:solidFill>
                <a:latin typeface="Gill Sans MT" panose="020B0502020104020203" pitchFamily="34" charset="77"/>
              </a:rPr>
              <a:t>	</a:t>
            </a:r>
            <a:r>
              <a:rPr lang="en-US" sz="1687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687" dirty="0">
                <a:solidFill>
                  <a:schemeClr val="bg2"/>
                </a:solidFill>
                <a:latin typeface="Gill Sans MT" panose="020B0502020104020203" pitchFamily="34" charset="77"/>
              </a:rPr>
              <a:t> key; </a:t>
            </a:r>
          </a:p>
          <a:p>
            <a:pPr algn="l"/>
            <a:r>
              <a:rPr lang="en-US" sz="1687" dirty="0">
                <a:solidFill>
                  <a:schemeClr val="bg2"/>
                </a:solidFill>
                <a:latin typeface="Gill Sans MT" panose="020B0502020104020203" pitchFamily="34" charset="77"/>
              </a:rPr>
              <a:t>	struct __</a:t>
            </a:r>
            <a:r>
              <a:rPr lang="en-US" sz="1687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687" dirty="0">
                <a:solidFill>
                  <a:schemeClr val="bg2"/>
                </a:solidFill>
                <a:latin typeface="Gill Sans MT" panose="020B0502020104020203" pitchFamily="34" charset="77"/>
              </a:rPr>
              <a:t> *next;</a:t>
            </a:r>
          </a:p>
          <a:p>
            <a:pPr algn="l"/>
            <a:r>
              <a:rPr lang="en-US" sz="1687" dirty="0">
                <a:solidFill>
                  <a:schemeClr val="bg2"/>
                </a:solidFill>
                <a:latin typeface="Gill Sans MT" panose="020B0502020104020203" pitchFamily="34" charset="77"/>
              </a:rPr>
              <a:t>} </a:t>
            </a:r>
            <a:r>
              <a:rPr lang="en-US" sz="1687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687" dirty="0">
                <a:solidFill>
                  <a:schemeClr val="bg2"/>
                </a:solidFill>
                <a:latin typeface="Gill Sans MT" panose="020B0502020104020203" pitchFamily="34" charset="77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56673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animBg="1"/>
      <p:bldP spid="8" grpId="0" animBg="1"/>
      <p:bldP spid="9" grpId="0" animBg="1"/>
      <p:bldP spid="14" grpId="0" animBg="1"/>
      <p:bldP spid="16" grpId="0" animBg="1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B4D40D2F-401D-A945-90D0-7E4784141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4" y="62755"/>
            <a:ext cx="7583488" cy="1283167"/>
          </a:xfrm>
        </p:spPr>
        <p:txBody>
          <a:bodyPr/>
          <a:lstStyle/>
          <a:p>
            <a:r>
              <a:rPr lang="en-US" dirty="0"/>
              <a:t>Shared Linked List</a:t>
            </a:r>
          </a:p>
        </p:txBody>
      </p:sp>
      <p:sp>
        <p:nvSpPr>
          <p:cNvPr id="6" name="Shape 339">
            <a:extLst>
              <a:ext uri="{FF2B5EF4-FFF2-40B4-BE49-F238E27FC236}">
                <a16:creationId xmlns:a16="http://schemas.microsoft.com/office/drawing/2014/main" id="{087FFDFF-C7DB-C744-B079-93D1D54CCBFC}"/>
              </a:ext>
            </a:extLst>
          </p:cNvPr>
          <p:cNvSpPr/>
          <p:nvPr/>
        </p:nvSpPr>
        <p:spPr>
          <a:xfrm>
            <a:off x="3392765" y="2967368"/>
            <a:ext cx="77059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 dirty="0">
                <a:solidFill>
                  <a:schemeClr val="bg1"/>
                </a:solidFill>
              </a:rPr>
              <a:t>head</a:t>
            </a:r>
          </a:p>
        </p:txBody>
      </p:sp>
      <p:sp>
        <p:nvSpPr>
          <p:cNvPr id="8" name="Shape 341">
            <a:extLst>
              <a:ext uri="{FF2B5EF4-FFF2-40B4-BE49-F238E27FC236}">
                <a16:creationId xmlns:a16="http://schemas.microsoft.com/office/drawing/2014/main" id="{EF4F9839-75C1-0B4A-AE32-4700D462F72A}"/>
              </a:ext>
            </a:extLst>
          </p:cNvPr>
          <p:cNvSpPr/>
          <p:nvPr/>
        </p:nvSpPr>
        <p:spPr>
          <a:xfrm>
            <a:off x="4671100" y="2771630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n2</a:t>
            </a:r>
            <a:endParaRPr sz="1828" b="1" dirty="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9" name="Shape 342">
            <a:extLst>
              <a:ext uri="{FF2B5EF4-FFF2-40B4-BE49-F238E27FC236}">
                <a16:creationId xmlns:a16="http://schemas.microsoft.com/office/drawing/2014/main" id="{7475528B-E42C-1C46-9FFF-D2C0B25FFF15}"/>
              </a:ext>
            </a:extLst>
          </p:cNvPr>
          <p:cNvSpPr/>
          <p:nvPr/>
        </p:nvSpPr>
        <p:spPr>
          <a:xfrm>
            <a:off x="6099850" y="2771630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n3</a:t>
            </a:r>
          </a:p>
        </p:txBody>
      </p:sp>
      <p:sp>
        <p:nvSpPr>
          <p:cNvPr id="13" name="Shape 343">
            <a:extLst>
              <a:ext uri="{FF2B5EF4-FFF2-40B4-BE49-F238E27FC236}">
                <a16:creationId xmlns:a16="http://schemas.microsoft.com/office/drawing/2014/main" id="{2D2375BD-10A4-644C-AA29-4F50ED8720AD}"/>
              </a:ext>
            </a:extLst>
          </p:cNvPr>
          <p:cNvSpPr/>
          <p:nvPr/>
        </p:nvSpPr>
        <p:spPr>
          <a:xfrm>
            <a:off x="7528600" y="2771630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n4</a:t>
            </a:r>
          </a:p>
        </p:txBody>
      </p:sp>
      <p:sp>
        <p:nvSpPr>
          <p:cNvPr id="14" name="Shape 345">
            <a:extLst>
              <a:ext uri="{FF2B5EF4-FFF2-40B4-BE49-F238E27FC236}">
                <a16:creationId xmlns:a16="http://schemas.microsoft.com/office/drawing/2014/main" id="{08FAA48A-2D61-3B45-9EBD-C78A3B1882C7}"/>
              </a:ext>
            </a:extLst>
          </p:cNvPr>
          <p:cNvSpPr/>
          <p:nvPr/>
        </p:nvSpPr>
        <p:spPr>
          <a:xfrm>
            <a:off x="5580011" y="3218114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15" name="Shape 346">
            <a:extLst>
              <a:ext uri="{FF2B5EF4-FFF2-40B4-BE49-F238E27FC236}">
                <a16:creationId xmlns:a16="http://schemas.microsoft.com/office/drawing/2014/main" id="{FEBE86BC-E144-5C44-B04F-625DB84538CE}"/>
              </a:ext>
            </a:extLst>
          </p:cNvPr>
          <p:cNvSpPr/>
          <p:nvPr/>
        </p:nvSpPr>
        <p:spPr>
          <a:xfrm>
            <a:off x="7008761" y="3218114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16" name="Shape 349">
            <a:extLst>
              <a:ext uri="{FF2B5EF4-FFF2-40B4-BE49-F238E27FC236}">
                <a16:creationId xmlns:a16="http://schemas.microsoft.com/office/drawing/2014/main" id="{CA5B3948-27D9-154C-95FE-B98124D2A174}"/>
              </a:ext>
            </a:extLst>
          </p:cNvPr>
          <p:cNvSpPr/>
          <p:nvPr/>
        </p:nvSpPr>
        <p:spPr>
          <a:xfrm>
            <a:off x="4127641" y="3246058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73E57C0-FE12-4F41-9F05-00053E6E1491}"/>
              </a:ext>
            </a:extLst>
          </p:cNvPr>
          <p:cNvSpPr/>
          <p:nvPr/>
        </p:nvSpPr>
        <p:spPr>
          <a:xfrm>
            <a:off x="142790" y="1460713"/>
            <a:ext cx="4572000" cy="25165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Void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List_Insert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*L,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key)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*new = malloc(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sizeof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));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assert(new);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new-&gt;key = key;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new-&gt;next = L-&gt;head;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L-&gt;head = new;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0894A-8025-7047-96DA-B632B81EF608}"/>
              </a:ext>
            </a:extLst>
          </p:cNvPr>
          <p:cNvSpPr/>
          <p:nvPr/>
        </p:nvSpPr>
        <p:spPr>
          <a:xfrm>
            <a:off x="130269" y="3757214"/>
            <a:ext cx="4572000" cy="312265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List_Lookup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*L, 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key)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= L-&gt;head;</a:t>
            </a:r>
            <a:b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</a:b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while 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	if 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-&gt;key == key) 				return 1;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=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-&gt;next;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}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return 0;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}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1426CA-EEBB-834C-A5C8-F8A5BEEAA1F0}"/>
              </a:ext>
            </a:extLst>
          </p:cNvPr>
          <p:cNvSpPr txBox="1"/>
          <p:nvPr/>
        </p:nvSpPr>
        <p:spPr>
          <a:xfrm>
            <a:off x="3581605" y="5606415"/>
            <a:ext cx="3926203" cy="6983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69" dirty="0">
                <a:solidFill>
                  <a:schemeClr val="bg1"/>
                </a:solidFill>
                <a:latin typeface="Gill Sans MT" panose="020B0502020104020203" pitchFamily="34" charset="77"/>
              </a:rPr>
              <a:t>What can go wrong?</a:t>
            </a:r>
          </a:p>
          <a:p>
            <a:r>
              <a:rPr lang="en-US" sz="1969" dirty="0">
                <a:solidFill>
                  <a:schemeClr val="bg1"/>
                </a:solidFill>
                <a:latin typeface="Gill Sans MT" panose="020B0502020104020203" pitchFamily="34" charset="77"/>
              </a:rPr>
              <a:t>Find schedule that leads to problem?</a:t>
            </a:r>
          </a:p>
        </p:txBody>
      </p:sp>
    </p:spTree>
    <p:extLst>
      <p:ext uri="{BB962C8B-B14F-4D97-AF65-F5344CB8AC3E}">
        <p14:creationId xmlns:p14="http://schemas.microsoft.com/office/powerpoint/2010/main" val="190363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556" dirty="0">
                <a:solidFill>
                  <a:srgbClr val="FFFFFF"/>
                </a:solidFill>
              </a:rPr>
              <a:t>Linked-List Race</a:t>
            </a:r>
          </a:p>
        </p:txBody>
      </p:sp>
      <p:sp>
        <p:nvSpPr>
          <p:cNvPr id="329" name="Shape 329"/>
          <p:cNvSpPr>
            <a:spLocks noGrp="1"/>
          </p:cNvSpPr>
          <p:nvPr>
            <p:ph type="body" idx="4294967295"/>
          </p:nvPr>
        </p:nvSpPr>
        <p:spPr>
          <a:xfrm>
            <a:off x="0" y="1562695"/>
            <a:ext cx="8777883" cy="529530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u="sng" dirty="0"/>
              <a:t>Thread 1				Thread 2    			 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dirty="0"/>
              <a:t>new-&gt;key = key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dirty="0"/>
              <a:t>new-&gt;next = L-&gt;head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dirty="0"/>
              <a:t>					</a:t>
            </a:r>
          </a:p>
        </p:txBody>
      </p:sp>
    </p:spTree>
    <p:extLst>
      <p:ext uri="{BB962C8B-B14F-4D97-AF65-F5344CB8AC3E}">
        <p14:creationId xmlns:p14="http://schemas.microsoft.com/office/powerpoint/2010/main" val="2780046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/>
        </p:nvSpPr>
        <p:spPr>
          <a:xfrm>
            <a:off x="2388876" y="2948238"/>
            <a:ext cx="77059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sz="2531" dirty="0">
                <a:solidFill>
                  <a:schemeClr val="bg1"/>
                </a:solidFill>
              </a:rPr>
              <a:t>head</a:t>
            </a:r>
          </a:p>
        </p:txBody>
      </p:sp>
      <p:sp>
        <p:nvSpPr>
          <p:cNvPr id="340" name="Shape 340"/>
          <p:cNvSpPr/>
          <p:nvPr/>
        </p:nvSpPr>
        <p:spPr>
          <a:xfrm rot="2106185">
            <a:off x="2288085" y="1825885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T1’s</a:t>
            </a:r>
          </a:p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n1</a:t>
            </a:r>
            <a:endParaRPr sz="1828" b="1" dirty="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41" name="Shape 341"/>
          <p:cNvSpPr/>
          <p:nvPr/>
        </p:nvSpPr>
        <p:spPr>
          <a:xfrm>
            <a:off x="3624488" y="2759023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n2</a:t>
            </a:r>
            <a:endParaRPr sz="1828" b="1" dirty="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42" name="Shape 342"/>
          <p:cNvSpPr/>
          <p:nvPr/>
        </p:nvSpPr>
        <p:spPr>
          <a:xfrm>
            <a:off x="5053238" y="2759023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n3</a:t>
            </a:r>
          </a:p>
        </p:txBody>
      </p:sp>
      <p:sp>
        <p:nvSpPr>
          <p:cNvPr id="343" name="Shape 343"/>
          <p:cNvSpPr/>
          <p:nvPr/>
        </p:nvSpPr>
        <p:spPr>
          <a:xfrm>
            <a:off x="6481988" y="2759023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n4</a:t>
            </a:r>
          </a:p>
        </p:txBody>
      </p:sp>
      <p:sp>
        <p:nvSpPr>
          <p:cNvPr id="344" name="Shape 344"/>
          <p:cNvSpPr/>
          <p:nvPr/>
        </p:nvSpPr>
        <p:spPr>
          <a:xfrm rot="2106185" flipV="1">
            <a:off x="3047524" y="2658132"/>
            <a:ext cx="809245" cy="39457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 algn="ctr">
              <a:defRPr sz="2600"/>
            </a:pPr>
            <a:endParaRPr sz="1828"/>
          </a:p>
        </p:txBody>
      </p:sp>
      <p:sp>
        <p:nvSpPr>
          <p:cNvPr id="345" name="Shape 345"/>
          <p:cNvSpPr/>
          <p:nvPr/>
        </p:nvSpPr>
        <p:spPr>
          <a:xfrm>
            <a:off x="4533399" y="3205507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 algn="ctr">
              <a:defRPr sz="2600"/>
            </a:pPr>
            <a:endParaRPr sz="1828"/>
          </a:p>
        </p:txBody>
      </p:sp>
      <p:sp>
        <p:nvSpPr>
          <p:cNvPr id="346" name="Shape 346"/>
          <p:cNvSpPr/>
          <p:nvPr/>
        </p:nvSpPr>
        <p:spPr>
          <a:xfrm>
            <a:off x="5962149" y="3205507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 algn="ctr">
              <a:defRPr sz="2600"/>
            </a:pPr>
            <a:endParaRPr sz="1828"/>
          </a:p>
        </p:txBody>
      </p:sp>
      <p:sp>
        <p:nvSpPr>
          <p:cNvPr id="347" name="Shape 347"/>
          <p:cNvSpPr/>
          <p:nvPr/>
        </p:nvSpPr>
        <p:spPr>
          <a:xfrm>
            <a:off x="7390899" y="3205507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 algn="ctr">
              <a:defRPr sz="2600"/>
            </a:pPr>
            <a:endParaRPr sz="1828"/>
          </a:p>
        </p:txBody>
      </p:sp>
      <p:sp>
        <p:nvSpPr>
          <p:cNvPr id="348" name="Shape 348"/>
          <p:cNvSpPr/>
          <p:nvPr/>
        </p:nvSpPr>
        <p:spPr>
          <a:xfrm>
            <a:off x="8060217" y="2974707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…</a:t>
            </a:r>
          </a:p>
        </p:txBody>
      </p:sp>
      <p:sp>
        <p:nvSpPr>
          <p:cNvPr id="349" name="Shape 349"/>
          <p:cNvSpPr/>
          <p:nvPr/>
        </p:nvSpPr>
        <p:spPr>
          <a:xfrm>
            <a:off x="3178754" y="3179037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 algn="ctr">
              <a:defRPr sz="2600"/>
            </a:pPr>
            <a:endParaRPr sz="1828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797" dirty="0">
                <a:solidFill>
                  <a:srgbClr val="FFFFFF"/>
                </a:solidFill>
              </a:rPr>
              <a:t>Linked-List 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5474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556" dirty="0">
                <a:solidFill>
                  <a:srgbClr val="FFFFFF"/>
                </a:solidFill>
              </a:rPr>
              <a:t>Linked-List Race</a:t>
            </a:r>
          </a:p>
        </p:txBody>
      </p:sp>
      <p:sp>
        <p:nvSpPr>
          <p:cNvPr id="329" name="Shape 329"/>
          <p:cNvSpPr>
            <a:spLocks noGrp="1"/>
          </p:cNvSpPr>
          <p:nvPr>
            <p:ph type="body" idx="4294967295"/>
          </p:nvPr>
        </p:nvSpPr>
        <p:spPr>
          <a:xfrm>
            <a:off x="0" y="1562695"/>
            <a:ext cx="8777883" cy="529530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u="sng" dirty="0"/>
              <a:t>Thread 1				Thread 2    			 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dirty="0"/>
              <a:t>new-&gt;key = key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dirty="0"/>
              <a:t>new-&gt;next = L-&gt;head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109" dirty="0"/>
              <a:t>    </a:t>
            </a:r>
            <a:r>
              <a:rPr lang="en-US" sz="2109" dirty="0" err="1"/>
              <a:t>Cntxt_Switch</a:t>
            </a:r>
            <a:r>
              <a:rPr lang="en-US" sz="2109" dirty="0"/>
              <a:t>()</a:t>
            </a:r>
            <a:r>
              <a:rPr sz="2109" dirty="0"/>
              <a:t>		new-&gt;key = key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dirty="0"/>
              <a:t>					new-&gt;next = L-&gt;head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dirty="0"/>
              <a:t>					L-&gt;head = new</a:t>
            </a:r>
          </a:p>
        </p:txBody>
      </p:sp>
    </p:spTree>
    <p:extLst>
      <p:ext uri="{BB962C8B-B14F-4D97-AF65-F5344CB8AC3E}">
        <p14:creationId xmlns:p14="http://schemas.microsoft.com/office/powerpoint/2010/main" val="2241809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/>
        </p:nvSpPr>
        <p:spPr>
          <a:xfrm rot="2106185">
            <a:off x="2288085" y="1825885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T1’s</a:t>
            </a:r>
          </a:p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n1</a:t>
            </a:r>
            <a:endParaRPr sz="1828" b="1" dirty="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41" name="Shape 341"/>
          <p:cNvSpPr/>
          <p:nvPr/>
        </p:nvSpPr>
        <p:spPr>
          <a:xfrm>
            <a:off x="3624488" y="2759023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n2</a:t>
            </a:r>
            <a:endParaRPr sz="1828" b="1" dirty="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42" name="Shape 342"/>
          <p:cNvSpPr/>
          <p:nvPr/>
        </p:nvSpPr>
        <p:spPr>
          <a:xfrm>
            <a:off x="5053238" y="2759023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n3</a:t>
            </a:r>
          </a:p>
        </p:txBody>
      </p:sp>
      <p:sp>
        <p:nvSpPr>
          <p:cNvPr id="343" name="Shape 343"/>
          <p:cNvSpPr/>
          <p:nvPr/>
        </p:nvSpPr>
        <p:spPr>
          <a:xfrm>
            <a:off x="6481988" y="2759023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n4</a:t>
            </a:r>
          </a:p>
        </p:txBody>
      </p:sp>
      <p:sp>
        <p:nvSpPr>
          <p:cNvPr id="344" name="Shape 344"/>
          <p:cNvSpPr/>
          <p:nvPr/>
        </p:nvSpPr>
        <p:spPr>
          <a:xfrm rot="2106185" flipV="1">
            <a:off x="3047524" y="2658132"/>
            <a:ext cx="809245" cy="39457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 algn="ctr">
              <a:defRPr sz="2600"/>
            </a:pPr>
            <a:endParaRPr sz="1828" dirty="0"/>
          </a:p>
        </p:txBody>
      </p:sp>
      <p:sp>
        <p:nvSpPr>
          <p:cNvPr id="345" name="Shape 345"/>
          <p:cNvSpPr/>
          <p:nvPr/>
        </p:nvSpPr>
        <p:spPr>
          <a:xfrm>
            <a:off x="4533399" y="3205507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 algn="ctr">
              <a:defRPr sz="2600"/>
            </a:pPr>
            <a:endParaRPr sz="1828"/>
          </a:p>
        </p:txBody>
      </p:sp>
      <p:sp>
        <p:nvSpPr>
          <p:cNvPr id="346" name="Shape 346"/>
          <p:cNvSpPr/>
          <p:nvPr/>
        </p:nvSpPr>
        <p:spPr>
          <a:xfrm>
            <a:off x="5962149" y="3205507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 algn="ctr">
              <a:defRPr sz="2600"/>
            </a:pPr>
            <a:endParaRPr sz="1828"/>
          </a:p>
        </p:txBody>
      </p:sp>
      <p:sp>
        <p:nvSpPr>
          <p:cNvPr id="347" name="Shape 347"/>
          <p:cNvSpPr/>
          <p:nvPr/>
        </p:nvSpPr>
        <p:spPr>
          <a:xfrm>
            <a:off x="7390899" y="3205507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 algn="ctr">
              <a:defRPr sz="2600"/>
            </a:pPr>
            <a:endParaRPr sz="1828"/>
          </a:p>
        </p:txBody>
      </p:sp>
      <p:sp>
        <p:nvSpPr>
          <p:cNvPr id="348" name="Shape 348"/>
          <p:cNvSpPr/>
          <p:nvPr/>
        </p:nvSpPr>
        <p:spPr>
          <a:xfrm>
            <a:off x="8060217" y="2974707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…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797" dirty="0">
                <a:solidFill>
                  <a:srgbClr val="FFFFFF"/>
                </a:solidFill>
              </a:rPr>
              <a:t>Linked-List Race</a:t>
            </a:r>
            <a:endParaRPr lang="en-US" dirty="0"/>
          </a:p>
        </p:txBody>
      </p:sp>
      <p:sp>
        <p:nvSpPr>
          <p:cNvPr id="14" name="Shape 350">
            <a:extLst>
              <a:ext uri="{FF2B5EF4-FFF2-40B4-BE49-F238E27FC236}">
                <a16:creationId xmlns:a16="http://schemas.microsoft.com/office/drawing/2014/main" id="{E2E05D3D-8502-2B47-9380-6E2CFD140D09}"/>
              </a:ext>
            </a:extLst>
          </p:cNvPr>
          <p:cNvSpPr/>
          <p:nvPr/>
        </p:nvSpPr>
        <p:spPr>
          <a:xfrm flipV="1">
            <a:off x="2766448" y="3562862"/>
            <a:ext cx="1028074" cy="700846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 algn="ctr">
              <a:defRPr sz="2600"/>
            </a:pPr>
            <a:endParaRPr sz="1828"/>
          </a:p>
        </p:txBody>
      </p:sp>
      <p:sp>
        <p:nvSpPr>
          <p:cNvPr id="15" name="Shape 351">
            <a:extLst>
              <a:ext uri="{FF2B5EF4-FFF2-40B4-BE49-F238E27FC236}">
                <a16:creationId xmlns:a16="http://schemas.microsoft.com/office/drawing/2014/main" id="{FF543BC9-8AB4-5843-90D7-F74D3CF15176}"/>
              </a:ext>
            </a:extLst>
          </p:cNvPr>
          <p:cNvSpPr/>
          <p:nvPr/>
        </p:nvSpPr>
        <p:spPr>
          <a:xfrm>
            <a:off x="2195738" y="3875401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88540A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T2’s</a:t>
            </a:r>
          </a:p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n5</a:t>
            </a:r>
            <a:endParaRPr sz="1828" b="1" dirty="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6" name="Shape 339">
            <a:extLst>
              <a:ext uri="{FF2B5EF4-FFF2-40B4-BE49-F238E27FC236}">
                <a16:creationId xmlns:a16="http://schemas.microsoft.com/office/drawing/2014/main" id="{617C2193-3CEF-FA46-96D0-5BFAE0E1F402}"/>
              </a:ext>
            </a:extLst>
          </p:cNvPr>
          <p:cNvSpPr/>
          <p:nvPr/>
        </p:nvSpPr>
        <p:spPr>
          <a:xfrm>
            <a:off x="901963" y="4032908"/>
            <a:ext cx="77059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sz="2531" dirty="0">
                <a:solidFill>
                  <a:schemeClr val="bg1"/>
                </a:solidFill>
              </a:rPr>
              <a:t>head</a:t>
            </a:r>
          </a:p>
        </p:txBody>
      </p:sp>
      <p:sp>
        <p:nvSpPr>
          <p:cNvPr id="17" name="Shape 349">
            <a:extLst>
              <a:ext uri="{FF2B5EF4-FFF2-40B4-BE49-F238E27FC236}">
                <a16:creationId xmlns:a16="http://schemas.microsoft.com/office/drawing/2014/main" id="{412E77B9-DAEC-6E45-B7D9-AFFAD01AFCFB}"/>
              </a:ext>
            </a:extLst>
          </p:cNvPr>
          <p:cNvSpPr/>
          <p:nvPr/>
        </p:nvSpPr>
        <p:spPr>
          <a:xfrm>
            <a:off x="1691841" y="4263707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 algn="ctr">
              <a:defRPr sz="2600"/>
            </a:pPr>
            <a:endParaRPr sz="1828"/>
          </a:p>
        </p:txBody>
      </p:sp>
    </p:spTree>
    <p:extLst>
      <p:ext uri="{BB962C8B-B14F-4D97-AF65-F5344CB8AC3E}">
        <p14:creationId xmlns:p14="http://schemas.microsoft.com/office/powerpoint/2010/main" val="334847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556" dirty="0">
                <a:solidFill>
                  <a:srgbClr val="FFFFFF"/>
                </a:solidFill>
              </a:rPr>
              <a:t>Linked-List Race</a:t>
            </a:r>
          </a:p>
        </p:txBody>
      </p:sp>
      <p:sp>
        <p:nvSpPr>
          <p:cNvPr id="329" name="Shape 329"/>
          <p:cNvSpPr>
            <a:spLocks noGrp="1"/>
          </p:cNvSpPr>
          <p:nvPr>
            <p:ph type="body" idx="4294967295"/>
          </p:nvPr>
        </p:nvSpPr>
        <p:spPr>
          <a:xfrm>
            <a:off x="0" y="1562695"/>
            <a:ext cx="8777883" cy="529530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u="sng" dirty="0"/>
              <a:t>Thread 1				Thread 2    			 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dirty="0"/>
              <a:t>new-&gt;key = key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dirty="0"/>
              <a:t>new-&gt;next = L-&gt;head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109" dirty="0"/>
              <a:t>    </a:t>
            </a:r>
            <a:r>
              <a:rPr lang="en-US" sz="2109" dirty="0" err="1"/>
              <a:t>Cntxt_Switch</a:t>
            </a:r>
            <a:r>
              <a:rPr lang="en-US" sz="2109" dirty="0"/>
              <a:t>()</a:t>
            </a:r>
            <a:r>
              <a:rPr sz="2109" dirty="0"/>
              <a:t>		new-&gt;key = key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dirty="0"/>
              <a:t>					new-&gt;next = L-&gt;head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109" dirty="0"/>
              <a:t>					L-&gt;head = new</a:t>
            </a:r>
            <a:r>
              <a:rPr lang="en-US" sz="2109" dirty="0"/>
              <a:t>											 </a:t>
            </a:r>
            <a:r>
              <a:rPr lang="en-US" sz="2109" dirty="0" err="1"/>
              <a:t>Cntxt_Switch</a:t>
            </a:r>
            <a:r>
              <a:rPr lang="en-US" sz="2109" dirty="0"/>
              <a:t>()						  													   L-&gt;head = new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109" dirty="0"/>
              <a:t>	</a:t>
            </a:r>
            <a:endParaRPr sz="2109" dirty="0"/>
          </a:p>
        </p:txBody>
      </p:sp>
      <p:sp>
        <p:nvSpPr>
          <p:cNvPr id="4" name="Shape 332">
            <a:extLst>
              <a:ext uri="{FF2B5EF4-FFF2-40B4-BE49-F238E27FC236}">
                <a16:creationId xmlns:a16="http://schemas.microsoft.com/office/drawing/2014/main" id="{D651B07A-E961-4840-B0C6-61A1578825EA}"/>
              </a:ext>
            </a:extLst>
          </p:cNvPr>
          <p:cNvSpPr/>
          <p:nvPr/>
        </p:nvSpPr>
        <p:spPr>
          <a:xfrm>
            <a:off x="2179646" y="5942546"/>
            <a:ext cx="4784708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 b="1" dirty="0">
                <a:solidFill>
                  <a:schemeClr val="bg1"/>
                </a:solidFill>
              </a:rPr>
              <a:t>Both </a:t>
            </a:r>
            <a:r>
              <a:rPr lang="en-US" sz="2531" b="1" dirty="0">
                <a:solidFill>
                  <a:schemeClr val="bg1"/>
                </a:solidFill>
              </a:rPr>
              <a:t>entries </a:t>
            </a:r>
            <a:r>
              <a:rPr sz="2531" b="1" dirty="0">
                <a:solidFill>
                  <a:schemeClr val="bg1"/>
                </a:solidFill>
              </a:rPr>
              <a:t>point to old head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17C495-2C5E-6341-A8FD-A0623AA20CAB}"/>
              </a:ext>
            </a:extLst>
          </p:cNvPr>
          <p:cNvSpPr/>
          <p:nvPr/>
        </p:nvSpPr>
        <p:spPr>
          <a:xfrm>
            <a:off x="1108327" y="6404178"/>
            <a:ext cx="6833602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250" dirty="0">
                <a:solidFill>
                  <a:schemeClr val="bg1"/>
                </a:solidFill>
              </a:rPr>
              <a:t>Only one entry (which one?) can be the new head.</a:t>
            </a:r>
          </a:p>
        </p:txBody>
      </p:sp>
    </p:spTree>
    <p:extLst>
      <p:ext uri="{BB962C8B-B14F-4D97-AF65-F5344CB8AC3E}">
        <p14:creationId xmlns:p14="http://schemas.microsoft.com/office/powerpoint/2010/main" val="35082099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Resulting Linked List</a:t>
            </a:r>
          </a:p>
        </p:txBody>
      </p:sp>
      <p:sp>
        <p:nvSpPr>
          <p:cNvPr id="17" name="Shape 366"/>
          <p:cNvSpPr/>
          <p:nvPr/>
        </p:nvSpPr>
        <p:spPr>
          <a:xfrm>
            <a:off x="3178755" y="4156007"/>
            <a:ext cx="1395255" cy="331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defRPr sz="2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87" dirty="0">
                <a:solidFill>
                  <a:schemeClr val="bg1"/>
                </a:solidFill>
              </a:rPr>
              <a:t>[orphan node]</a:t>
            </a:r>
          </a:p>
        </p:txBody>
      </p:sp>
      <p:sp>
        <p:nvSpPr>
          <p:cNvPr id="18" name="Shape 340">
            <a:extLst>
              <a:ext uri="{FF2B5EF4-FFF2-40B4-BE49-F238E27FC236}">
                <a16:creationId xmlns:a16="http://schemas.microsoft.com/office/drawing/2014/main" id="{0A846F73-7922-8441-A61E-9836349354BE}"/>
              </a:ext>
            </a:extLst>
          </p:cNvPr>
          <p:cNvSpPr/>
          <p:nvPr/>
        </p:nvSpPr>
        <p:spPr>
          <a:xfrm rot="2106185">
            <a:off x="2288085" y="1884431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T1’s</a:t>
            </a:r>
          </a:p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n1</a:t>
            </a:r>
            <a:endParaRPr sz="1828" b="1" dirty="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9" name="Shape 341">
            <a:extLst>
              <a:ext uri="{FF2B5EF4-FFF2-40B4-BE49-F238E27FC236}">
                <a16:creationId xmlns:a16="http://schemas.microsoft.com/office/drawing/2014/main" id="{00AA5C31-D46C-6149-8A9A-11F624749F15}"/>
              </a:ext>
            </a:extLst>
          </p:cNvPr>
          <p:cNvSpPr/>
          <p:nvPr/>
        </p:nvSpPr>
        <p:spPr>
          <a:xfrm>
            <a:off x="3624488" y="2759023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n2</a:t>
            </a:r>
            <a:endParaRPr sz="1828" b="1" dirty="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20" name="Shape 342">
            <a:extLst>
              <a:ext uri="{FF2B5EF4-FFF2-40B4-BE49-F238E27FC236}">
                <a16:creationId xmlns:a16="http://schemas.microsoft.com/office/drawing/2014/main" id="{29A1C9E0-BB15-D94D-A182-F78B8CBF7D48}"/>
              </a:ext>
            </a:extLst>
          </p:cNvPr>
          <p:cNvSpPr/>
          <p:nvPr/>
        </p:nvSpPr>
        <p:spPr>
          <a:xfrm>
            <a:off x="5053238" y="2759023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n3</a:t>
            </a:r>
          </a:p>
        </p:txBody>
      </p:sp>
      <p:sp>
        <p:nvSpPr>
          <p:cNvPr id="21" name="Shape 343">
            <a:extLst>
              <a:ext uri="{FF2B5EF4-FFF2-40B4-BE49-F238E27FC236}">
                <a16:creationId xmlns:a16="http://schemas.microsoft.com/office/drawing/2014/main" id="{1AA4EAB1-0207-9549-8B69-00601F475127}"/>
              </a:ext>
            </a:extLst>
          </p:cNvPr>
          <p:cNvSpPr/>
          <p:nvPr/>
        </p:nvSpPr>
        <p:spPr>
          <a:xfrm>
            <a:off x="6481988" y="2759023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n4</a:t>
            </a:r>
          </a:p>
        </p:txBody>
      </p:sp>
      <p:sp>
        <p:nvSpPr>
          <p:cNvPr id="22" name="Shape 344">
            <a:extLst>
              <a:ext uri="{FF2B5EF4-FFF2-40B4-BE49-F238E27FC236}">
                <a16:creationId xmlns:a16="http://schemas.microsoft.com/office/drawing/2014/main" id="{9FAF019C-7C51-3C45-BAC6-0CD504124302}"/>
              </a:ext>
            </a:extLst>
          </p:cNvPr>
          <p:cNvSpPr/>
          <p:nvPr/>
        </p:nvSpPr>
        <p:spPr>
          <a:xfrm rot="2106185" flipV="1">
            <a:off x="3047524" y="2658132"/>
            <a:ext cx="809245" cy="39457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 dirty="0"/>
          </a:p>
        </p:txBody>
      </p:sp>
      <p:sp>
        <p:nvSpPr>
          <p:cNvPr id="23" name="Shape 345">
            <a:extLst>
              <a:ext uri="{FF2B5EF4-FFF2-40B4-BE49-F238E27FC236}">
                <a16:creationId xmlns:a16="http://schemas.microsoft.com/office/drawing/2014/main" id="{BD4196B0-AF13-294F-918B-58180B1DDE9C}"/>
              </a:ext>
            </a:extLst>
          </p:cNvPr>
          <p:cNvSpPr/>
          <p:nvPr/>
        </p:nvSpPr>
        <p:spPr>
          <a:xfrm>
            <a:off x="4533399" y="3205507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4" name="Shape 346">
            <a:extLst>
              <a:ext uri="{FF2B5EF4-FFF2-40B4-BE49-F238E27FC236}">
                <a16:creationId xmlns:a16="http://schemas.microsoft.com/office/drawing/2014/main" id="{6576028B-DF3B-0B4B-855E-DD8D85EEACC0}"/>
              </a:ext>
            </a:extLst>
          </p:cNvPr>
          <p:cNvSpPr/>
          <p:nvPr/>
        </p:nvSpPr>
        <p:spPr>
          <a:xfrm>
            <a:off x="5962149" y="3205507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5" name="Shape 347">
            <a:extLst>
              <a:ext uri="{FF2B5EF4-FFF2-40B4-BE49-F238E27FC236}">
                <a16:creationId xmlns:a16="http://schemas.microsoft.com/office/drawing/2014/main" id="{E046FB8C-65BF-7B4F-8304-F33D86FA60CF}"/>
              </a:ext>
            </a:extLst>
          </p:cNvPr>
          <p:cNvSpPr/>
          <p:nvPr/>
        </p:nvSpPr>
        <p:spPr>
          <a:xfrm>
            <a:off x="7390899" y="3205507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6" name="Shape 348">
            <a:extLst>
              <a:ext uri="{FF2B5EF4-FFF2-40B4-BE49-F238E27FC236}">
                <a16:creationId xmlns:a16="http://schemas.microsoft.com/office/drawing/2014/main" id="{DE1E6323-9B99-7E44-A5E2-5DD15178AB38}"/>
              </a:ext>
            </a:extLst>
          </p:cNvPr>
          <p:cNvSpPr/>
          <p:nvPr/>
        </p:nvSpPr>
        <p:spPr>
          <a:xfrm>
            <a:off x="8060217" y="2974707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…</a:t>
            </a:r>
          </a:p>
        </p:txBody>
      </p:sp>
      <p:sp>
        <p:nvSpPr>
          <p:cNvPr id="27" name="Shape 350">
            <a:extLst>
              <a:ext uri="{FF2B5EF4-FFF2-40B4-BE49-F238E27FC236}">
                <a16:creationId xmlns:a16="http://schemas.microsoft.com/office/drawing/2014/main" id="{88E610AF-2A1E-1B4C-8689-342215137172}"/>
              </a:ext>
            </a:extLst>
          </p:cNvPr>
          <p:cNvSpPr/>
          <p:nvPr/>
        </p:nvSpPr>
        <p:spPr>
          <a:xfrm flipV="1">
            <a:off x="2766448" y="3562862"/>
            <a:ext cx="1028074" cy="700846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8" name="Shape 351">
            <a:extLst>
              <a:ext uri="{FF2B5EF4-FFF2-40B4-BE49-F238E27FC236}">
                <a16:creationId xmlns:a16="http://schemas.microsoft.com/office/drawing/2014/main" id="{453A64D7-BE4B-E245-A52E-CCDEC90B6EBF}"/>
              </a:ext>
            </a:extLst>
          </p:cNvPr>
          <p:cNvSpPr/>
          <p:nvPr/>
        </p:nvSpPr>
        <p:spPr>
          <a:xfrm>
            <a:off x="2195738" y="3875401"/>
            <a:ext cx="892969" cy="892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88540A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T2’s</a:t>
            </a:r>
          </a:p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US" sz="1828" b="1" dirty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n5</a:t>
            </a:r>
            <a:endParaRPr sz="1828" b="1" dirty="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29" name="Shape 339">
            <a:extLst>
              <a:ext uri="{FF2B5EF4-FFF2-40B4-BE49-F238E27FC236}">
                <a16:creationId xmlns:a16="http://schemas.microsoft.com/office/drawing/2014/main" id="{AD63C5F1-33E1-D549-AFD3-B0AF67ECFF0E}"/>
              </a:ext>
            </a:extLst>
          </p:cNvPr>
          <p:cNvSpPr/>
          <p:nvPr/>
        </p:nvSpPr>
        <p:spPr>
          <a:xfrm>
            <a:off x="1109774" y="1807663"/>
            <a:ext cx="77059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 dirty="0">
                <a:solidFill>
                  <a:schemeClr val="bg1"/>
                </a:solidFill>
              </a:rPr>
              <a:t>head</a:t>
            </a:r>
          </a:p>
        </p:txBody>
      </p:sp>
      <p:sp>
        <p:nvSpPr>
          <p:cNvPr id="30" name="Shape 349">
            <a:extLst>
              <a:ext uri="{FF2B5EF4-FFF2-40B4-BE49-F238E27FC236}">
                <a16:creationId xmlns:a16="http://schemas.microsoft.com/office/drawing/2014/main" id="{B162D59C-D7FF-6745-8F53-3DD94ED16912}"/>
              </a:ext>
            </a:extLst>
          </p:cNvPr>
          <p:cNvSpPr/>
          <p:nvPr/>
        </p:nvSpPr>
        <p:spPr>
          <a:xfrm>
            <a:off x="1899652" y="2038463"/>
            <a:ext cx="503896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</p:spTree>
    <p:extLst>
      <p:ext uri="{BB962C8B-B14F-4D97-AF65-F5344CB8AC3E}">
        <p14:creationId xmlns:p14="http://schemas.microsoft.com/office/powerpoint/2010/main" val="25261075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 are never easy to debug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6974BE-5BEE-CE45-8794-417307EC0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83730"/>
            <a:ext cx="7707434" cy="487013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AF9F29-9411-F54C-A6DF-CA801A1BADF2}"/>
              </a:ext>
            </a:extLst>
          </p:cNvPr>
          <p:cNvSpPr/>
          <p:nvPr/>
        </p:nvSpPr>
        <p:spPr>
          <a:xfrm>
            <a:off x="304800" y="1676400"/>
            <a:ext cx="1752600" cy="8382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249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3">
            <a:extLst>
              <a:ext uri="{FF2B5EF4-FFF2-40B4-BE49-F238E27FC236}">
                <a16:creationId xmlns:a16="http://schemas.microsoft.com/office/drawing/2014/main" id="{A74BBBD4-D484-D642-BBE0-0396964C6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4" y="62755"/>
            <a:ext cx="7583488" cy="1283167"/>
          </a:xfrm>
        </p:spPr>
        <p:txBody>
          <a:bodyPr/>
          <a:lstStyle/>
          <a:p>
            <a:r>
              <a:rPr lang="en-US" dirty="0"/>
              <a:t>Locking Linked Lists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815E9F5-C447-CC4F-9CFB-8C3426251B2A}"/>
              </a:ext>
            </a:extLst>
          </p:cNvPr>
          <p:cNvSpPr/>
          <p:nvPr/>
        </p:nvSpPr>
        <p:spPr>
          <a:xfrm>
            <a:off x="134574" y="1446773"/>
            <a:ext cx="4594651" cy="566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Void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List_Insert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*L,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key)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*new = 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	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malloc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(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sizeof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(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)); 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assert(new);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new-&gt;key = key;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new-&gt;next = L-&gt;head;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L-&gt;head = new; 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}</a:t>
            </a:r>
          </a:p>
          <a:p>
            <a:pPr algn="l"/>
            <a:endParaRPr lang="en-US" sz="1898" dirty="0">
              <a:solidFill>
                <a:schemeClr val="bg2"/>
              </a:solidFill>
              <a:latin typeface="Gill Sans MT" panose="020B0502020104020203" pitchFamily="34" charset="77"/>
              <a:ea typeface="Courier" charset="0"/>
              <a:cs typeface="Courier" charset="0"/>
            </a:endParaRPr>
          </a:p>
          <a:p>
            <a:pPr algn="l"/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int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List_Lookup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(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list_t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*L, 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int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key) { 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tmp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= L-&gt;head;</a:t>
            </a:r>
            <a:b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</a:b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while (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tmp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) { 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	if (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tmp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-&gt;key == key) 				return 1; 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	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tmp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= </a:t>
            </a:r>
            <a:r>
              <a:rPr lang="en-US" sz="1898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tmp</a:t>
            </a:r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-&gt;next; 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} 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     return 0; </a:t>
            </a:r>
          </a:p>
          <a:p>
            <a:pPr algn="l"/>
            <a:r>
              <a:rPr lang="en-US" sz="1898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}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AE0BB8E-0E68-C342-A139-8AF512B6267C}"/>
              </a:ext>
            </a:extLst>
          </p:cNvPr>
          <p:cNvSpPr/>
          <p:nvPr/>
        </p:nvSpPr>
        <p:spPr>
          <a:xfrm>
            <a:off x="4943557" y="1563416"/>
            <a:ext cx="6288242" cy="3728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typedef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struct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__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key;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struct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__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*next;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}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;</a:t>
            </a:r>
          </a:p>
          <a:p>
            <a:pPr algn="l"/>
            <a:endParaRPr lang="en-US" sz="1969" dirty="0">
              <a:solidFill>
                <a:schemeClr val="bg2"/>
              </a:solidFill>
              <a:latin typeface="Gill Sans MT" panose="020B0502020104020203" pitchFamily="34" charset="77"/>
              <a:ea typeface="Courier" charset="0"/>
              <a:cs typeface="Courier" charset="0"/>
            </a:endParaRPr>
          </a:p>
          <a:p>
            <a:pPr algn="l"/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Typedef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struct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__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{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*head;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}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;</a:t>
            </a:r>
          </a:p>
          <a:p>
            <a:pPr algn="l"/>
            <a:endParaRPr lang="en-US" sz="1969" dirty="0">
              <a:solidFill>
                <a:schemeClr val="bg2"/>
              </a:solidFill>
              <a:latin typeface="Gill Sans MT" panose="020B0502020104020203" pitchFamily="34" charset="77"/>
              <a:ea typeface="Courier" charset="0"/>
              <a:cs typeface="Courier" charset="0"/>
            </a:endParaRP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Void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List_Init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*L) {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L-&gt;head = NULL;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}</a:t>
            </a:r>
            <a:endParaRPr lang="en-US" sz="5062" dirty="0">
              <a:solidFill>
                <a:schemeClr val="bg2"/>
              </a:solidFill>
              <a:latin typeface="Gill Sans MT" panose="020B0502020104020203" pitchFamily="34" charset="77"/>
              <a:ea typeface="Courier" charset="0"/>
              <a:cs typeface="Courier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994606-78F3-574F-A8C5-06E1C19B3CA2}"/>
              </a:ext>
            </a:extLst>
          </p:cNvPr>
          <p:cNvSpPr txBox="1"/>
          <p:nvPr/>
        </p:nvSpPr>
        <p:spPr>
          <a:xfrm>
            <a:off x="5418453" y="5380591"/>
            <a:ext cx="2090572" cy="395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69" dirty="0">
                <a:solidFill>
                  <a:schemeClr val="bg1"/>
                </a:solidFill>
                <a:latin typeface="Gill Sans MT" panose="020B0502020104020203" pitchFamily="34" charset="77"/>
              </a:rPr>
              <a:t>How to add locks?</a:t>
            </a:r>
          </a:p>
        </p:txBody>
      </p:sp>
    </p:spTree>
    <p:extLst>
      <p:ext uri="{BB962C8B-B14F-4D97-AF65-F5344CB8AC3E}">
        <p14:creationId xmlns:p14="http://schemas.microsoft.com/office/powerpoint/2010/main" val="3841596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pasted-image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1676713"/>
            <a:ext cx="9145754" cy="4745776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hape 194"/>
          <p:cNvSpPr/>
          <p:nvPr/>
        </p:nvSpPr>
        <p:spPr>
          <a:xfrm>
            <a:off x="1065108" y="6485869"/>
            <a:ext cx="7137018" cy="266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1800" u="sng">
                <a:hlinkClick r:id=""/>
              </a:defRPr>
            </a:lvl1pPr>
          </a:lstStyle>
          <a:p>
            <a:pPr lvl="0">
              <a:defRPr u="none">
                <a:solidFill>
                  <a:srgbClr val="000000"/>
                </a:solidFill>
              </a:defRPr>
            </a:pPr>
            <a:r>
              <a:rPr sz="1266">
                <a:solidFill>
                  <a:srgbClr val="FFFFFF"/>
                </a:solidFill>
              </a:rPr>
              <a:t>http://cacm.acm.org/magazines/2012/4/147359-cpu-db-recording-microprocessor-history/fulltext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for Concurrency</a:t>
            </a:r>
          </a:p>
        </p:txBody>
      </p:sp>
    </p:spTree>
    <p:extLst>
      <p:ext uri="{BB962C8B-B14F-4D97-AF65-F5344CB8AC3E}">
        <p14:creationId xmlns:p14="http://schemas.microsoft.com/office/powerpoint/2010/main" val="34587966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3">
            <a:extLst>
              <a:ext uri="{FF2B5EF4-FFF2-40B4-BE49-F238E27FC236}">
                <a16:creationId xmlns:a16="http://schemas.microsoft.com/office/drawing/2014/main" id="{A74BBBD4-D484-D642-BBE0-0396964C6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4" y="62755"/>
            <a:ext cx="7583488" cy="1283167"/>
          </a:xfrm>
        </p:spPr>
        <p:txBody>
          <a:bodyPr/>
          <a:lstStyle/>
          <a:p>
            <a:r>
              <a:rPr lang="en-US" dirty="0"/>
              <a:t>Locking Linked Lists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5A512C-8BED-7A40-9F4B-F95B6456838A}"/>
              </a:ext>
            </a:extLst>
          </p:cNvPr>
          <p:cNvSpPr/>
          <p:nvPr/>
        </p:nvSpPr>
        <p:spPr>
          <a:xfrm>
            <a:off x="255921" y="1579206"/>
            <a:ext cx="6288242" cy="3728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typedef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struct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__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key;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struct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__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*next;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}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;</a:t>
            </a:r>
          </a:p>
          <a:p>
            <a:pPr algn="l"/>
            <a:endParaRPr lang="en-US" sz="1969" dirty="0">
              <a:solidFill>
                <a:schemeClr val="bg2"/>
              </a:solidFill>
              <a:latin typeface="Gill Sans MT" panose="020B0502020104020203" pitchFamily="34" charset="77"/>
              <a:ea typeface="Courier" charset="0"/>
              <a:cs typeface="Courier" charset="0"/>
            </a:endParaRPr>
          </a:p>
          <a:p>
            <a:pPr algn="l"/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Typedef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struct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__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{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*head;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}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;</a:t>
            </a:r>
          </a:p>
          <a:p>
            <a:pPr algn="l"/>
            <a:endParaRPr lang="en-US" sz="1969" dirty="0">
              <a:solidFill>
                <a:schemeClr val="bg2"/>
              </a:solidFill>
              <a:latin typeface="Gill Sans MT" panose="020B0502020104020203" pitchFamily="34" charset="77"/>
              <a:ea typeface="Courier" charset="0"/>
              <a:cs typeface="Courier" charset="0"/>
            </a:endParaRP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Void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List_Init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*L) {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L-&gt;head = NULL;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}</a:t>
            </a:r>
            <a:endParaRPr lang="en-US" sz="5062" dirty="0">
              <a:solidFill>
                <a:schemeClr val="bg2"/>
              </a:solidFill>
              <a:latin typeface="Gill Sans MT" panose="020B0502020104020203" pitchFamily="34" charset="77"/>
              <a:ea typeface="Courier" charset="0"/>
              <a:cs typeface="Courier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750620-B209-5B49-95E8-C9EBAFB36205}"/>
              </a:ext>
            </a:extLst>
          </p:cNvPr>
          <p:cNvSpPr txBox="1"/>
          <p:nvPr/>
        </p:nvSpPr>
        <p:spPr>
          <a:xfrm>
            <a:off x="148220" y="5312198"/>
            <a:ext cx="2090572" cy="395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69" dirty="0">
                <a:solidFill>
                  <a:schemeClr val="bg1"/>
                </a:solidFill>
                <a:latin typeface="Gill Sans MT" panose="020B0502020104020203" pitchFamily="34" charset="77"/>
              </a:rPr>
              <a:t>How to add locks?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273488-5453-314E-96F1-E9BA09B58931}"/>
              </a:ext>
            </a:extLst>
          </p:cNvPr>
          <p:cNvSpPr/>
          <p:nvPr/>
        </p:nvSpPr>
        <p:spPr>
          <a:xfrm>
            <a:off x="4471534" y="1579206"/>
            <a:ext cx="6288242" cy="433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typedef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struct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__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key;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struct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__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*next;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}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;</a:t>
            </a:r>
          </a:p>
          <a:p>
            <a:pPr algn="l"/>
            <a:endParaRPr lang="en-US" sz="1969" dirty="0">
              <a:solidFill>
                <a:schemeClr val="bg2"/>
              </a:solidFill>
              <a:latin typeface="Gill Sans MT" panose="020B0502020104020203" pitchFamily="34" charset="77"/>
              <a:ea typeface="Courier" charset="0"/>
              <a:cs typeface="Courier" charset="0"/>
            </a:endParaRPr>
          </a:p>
          <a:p>
            <a:pPr algn="l"/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Typedef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struct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__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{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*head;</a:t>
            </a:r>
          </a:p>
          <a:p>
            <a:pPr algn="l"/>
            <a:r>
              <a:rPr lang="en-US" sz="1969" dirty="0">
                <a:solidFill>
                  <a:srgbClr val="0070C0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969" dirty="0" err="1">
                <a:solidFill>
                  <a:srgbClr val="0070C0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pthread_mutex_t</a:t>
            </a:r>
            <a:r>
              <a:rPr lang="en-US" sz="1969" dirty="0">
                <a:solidFill>
                  <a:srgbClr val="0070C0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lock;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}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;</a:t>
            </a:r>
          </a:p>
          <a:p>
            <a:pPr algn="l"/>
            <a:endParaRPr lang="en-US" sz="1969" dirty="0">
              <a:solidFill>
                <a:schemeClr val="bg2"/>
              </a:solidFill>
              <a:latin typeface="Gill Sans MT" panose="020B0502020104020203" pitchFamily="34" charset="77"/>
              <a:ea typeface="Courier" charset="0"/>
              <a:cs typeface="Courier" charset="0"/>
            </a:endParaRP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Void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List_Init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*L) {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L-&gt;head = NULL;</a:t>
            </a:r>
          </a:p>
          <a:p>
            <a:pPr algn="l"/>
            <a:r>
              <a:rPr lang="en-US" sz="1969" dirty="0">
                <a:solidFill>
                  <a:srgbClr val="0070C0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	</a:t>
            </a:r>
            <a:r>
              <a:rPr lang="en-US" sz="1969" dirty="0" err="1">
                <a:solidFill>
                  <a:srgbClr val="0070C0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pthread_mutex_init</a:t>
            </a:r>
            <a:r>
              <a:rPr lang="en-US" sz="1969" dirty="0">
                <a:solidFill>
                  <a:srgbClr val="0070C0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(&amp;L-&gt;lock, NULL);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}</a:t>
            </a:r>
            <a:endParaRPr lang="en-US" sz="5062" dirty="0">
              <a:solidFill>
                <a:schemeClr val="bg2"/>
              </a:solidFill>
              <a:latin typeface="Gill Sans MT" panose="020B0502020104020203" pitchFamily="34" charset="77"/>
              <a:ea typeface="Courier" charset="0"/>
              <a:cs typeface="Courier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B535EB-1294-9343-95D8-FB5CE65AA5C3}"/>
              </a:ext>
            </a:extLst>
          </p:cNvPr>
          <p:cNvSpPr/>
          <p:nvPr/>
        </p:nvSpPr>
        <p:spPr>
          <a:xfrm>
            <a:off x="148221" y="6286072"/>
            <a:ext cx="1917513" cy="3953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69" dirty="0">
                <a:solidFill>
                  <a:schemeClr val="bg1"/>
                </a:solidFill>
                <a:latin typeface="Gill Sans MT" panose="020B0502020104020203" pitchFamily="34" charset="77"/>
              </a:rPr>
              <a:t>One lock per list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C9C913-9E66-FC44-B3A2-136EBE345B72}"/>
              </a:ext>
            </a:extLst>
          </p:cNvPr>
          <p:cNvSpPr/>
          <p:nvPr/>
        </p:nvSpPr>
        <p:spPr>
          <a:xfrm>
            <a:off x="148220" y="5766650"/>
            <a:ext cx="2536785" cy="3953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969" dirty="0" err="1">
                <a:solidFill>
                  <a:schemeClr val="bg1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pthread_mutex_t</a:t>
            </a:r>
            <a:r>
              <a:rPr lang="en-US" sz="1969" dirty="0">
                <a:solidFill>
                  <a:schemeClr val="bg1"/>
                </a:solidFill>
                <a:latin typeface="Gill Sans MT" panose="020B0502020104020203" pitchFamily="34" charset="77"/>
                <a:ea typeface="Courier" charset="0"/>
                <a:cs typeface="Courier" charset="0"/>
              </a:rPr>
              <a:t> lock;</a:t>
            </a:r>
          </a:p>
        </p:txBody>
      </p:sp>
    </p:spTree>
    <p:extLst>
      <p:ext uri="{BB962C8B-B14F-4D97-AF65-F5344CB8AC3E}">
        <p14:creationId xmlns:p14="http://schemas.microsoft.com/office/powerpoint/2010/main" val="174171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3">
            <a:extLst>
              <a:ext uri="{FF2B5EF4-FFF2-40B4-BE49-F238E27FC236}">
                <a16:creationId xmlns:a16="http://schemas.microsoft.com/office/drawing/2014/main" id="{A74BBBD4-D484-D642-BBE0-0396964C6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4" y="62755"/>
            <a:ext cx="7583488" cy="1283167"/>
          </a:xfrm>
        </p:spPr>
        <p:txBody>
          <a:bodyPr/>
          <a:lstStyle/>
          <a:p>
            <a:r>
              <a:rPr lang="en-US" dirty="0"/>
              <a:t>Locking Linked Lists : Approach #1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2639B9-A238-6545-B8F4-8F4A0319EA5D}"/>
              </a:ext>
            </a:extLst>
          </p:cNvPr>
          <p:cNvSpPr/>
          <p:nvPr/>
        </p:nvSpPr>
        <p:spPr>
          <a:xfrm>
            <a:off x="5095014" y="1469002"/>
            <a:ext cx="4594651" cy="5698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Void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List_Insert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*L, 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key)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*new = malloc(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sizeof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));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assert(new);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new-&gt;key = key;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new-&gt;next = L-&gt;head;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L-&gt;head = new;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}</a:t>
            </a:r>
          </a:p>
          <a:p>
            <a:pPr algn="l">
              <a:lnSpc>
                <a:spcPct val="150000"/>
              </a:lnSpc>
            </a:pP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List_Lookup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*L,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key)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= L-&gt;head;</a:t>
            </a:r>
            <a:b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</a:b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while 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	if 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-&gt;key == key) 						return 1;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=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-&gt;next;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}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     return 0;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}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80AC5D-EE4F-4F47-96F2-F64C1ABF08F0}"/>
              </a:ext>
            </a:extLst>
          </p:cNvPr>
          <p:cNvSpPr txBox="1"/>
          <p:nvPr/>
        </p:nvSpPr>
        <p:spPr>
          <a:xfrm>
            <a:off x="-82480" y="1333779"/>
            <a:ext cx="538568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50" dirty="0">
                <a:solidFill>
                  <a:schemeClr val="bg1"/>
                </a:solidFill>
                <a:latin typeface="Gill Sans MT" panose="020B0502020104020203" pitchFamily="34" charset="77"/>
              </a:rPr>
              <a:t>Consider everything critical 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687526-1A35-EA4F-A2A2-EC91B6007040}"/>
              </a:ext>
            </a:extLst>
          </p:cNvPr>
          <p:cNvSpPr txBox="1"/>
          <p:nvPr/>
        </p:nvSpPr>
        <p:spPr>
          <a:xfrm>
            <a:off x="688582" y="2071583"/>
            <a:ext cx="395595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CAB623B-DFE3-BB4B-AC7A-CE4D77D6FE84}"/>
              </a:ext>
            </a:extLst>
          </p:cNvPr>
          <p:cNvCxnSpPr>
            <a:cxnSpLocks/>
          </p:cNvCxnSpPr>
          <p:nvPr/>
        </p:nvCxnSpPr>
        <p:spPr>
          <a:xfrm flipV="1">
            <a:off x="4656353" y="2071584"/>
            <a:ext cx="1189813" cy="191322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BBD6117-2693-EE4D-96BA-141C2A7256FB}"/>
              </a:ext>
            </a:extLst>
          </p:cNvPr>
          <p:cNvSpPr txBox="1"/>
          <p:nvPr/>
        </p:nvSpPr>
        <p:spPr>
          <a:xfrm>
            <a:off x="544312" y="3512775"/>
            <a:ext cx="424449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Pthread_mutex_unlock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FBC2D28-91D5-1242-AAF5-4B97F09ACD17}"/>
              </a:ext>
            </a:extLst>
          </p:cNvPr>
          <p:cNvCxnSpPr/>
          <p:nvPr/>
        </p:nvCxnSpPr>
        <p:spPr>
          <a:xfrm>
            <a:off x="4805692" y="3740000"/>
            <a:ext cx="887254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778D9D3-4DC1-FA42-867F-987E0128A8EE}"/>
              </a:ext>
            </a:extLst>
          </p:cNvPr>
          <p:cNvSpPr txBox="1"/>
          <p:nvPr/>
        </p:nvSpPr>
        <p:spPr>
          <a:xfrm>
            <a:off x="622760" y="4178029"/>
            <a:ext cx="395595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AAFA7EA-71FC-1B4E-A519-BC450C615E1D}"/>
              </a:ext>
            </a:extLst>
          </p:cNvPr>
          <p:cNvCxnSpPr/>
          <p:nvPr/>
        </p:nvCxnSpPr>
        <p:spPr>
          <a:xfrm>
            <a:off x="4725059" y="4726400"/>
            <a:ext cx="887254" cy="0"/>
          </a:xfrm>
          <a:prstGeom prst="straightConnector1">
            <a:avLst/>
          </a:prstGeom>
          <a:ln w="63500"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89F7356-ED25-4C42-92B0-C8E6C7B10835}"/>
              </a:ext>
            </a:extLst>
          </p:cNvPr>
          <p:cNvSpPr txBox="1"/>
          <p:nvPr/>
        </p:nvSpPr>
        <p:spPr>
          <a:xfrm>
            <a:off x="474541" y="5905283"/>
            <a:ext cx="424449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Pthread_mutex_unlock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3A5E9C2-9D47-954A-8F64-6EDBE0ED1553}"/>
              </a:ext>
            </a:extLst>
          </p:cNvPr>
          <p:cNvCxnSpPr/>
          <p:nvPr/>
        </p:nvCxnSpPr>
        <p:spPr>
          <a:xfrm>
            <a:off x="4958912" y="6220448"/>
            <a:ext cx="887254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F3FCAA7-E875-AC45-A612-537D52359CA7}"/>
              </a:ext>
            </a:extLst>
          </p:cNvPr>
          <p:cNvCxnSpPr/>
          <p:nvPr/>
        </p:nvCxnSpPr>
        <p:spPr>
          <a:xfrm>
            <a:off x="4721158" y="4364829"/>
            <a:ext cx="887254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50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5" grpId="0"/>
      <p:bldP spid="17" grpId="0"/>
      <p:bldP spid="2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3">
            <a:extLst>
              <a:ext uri="{FF2B5EF4-FFF2-40B4-BE49-F238E27FC236}">
                <a16:creationId xmlns:a16="http://schemas.microsoft.com/office/drawing/2014/main" id="{A74BBBD4-D484-D642-BBE0-0396964C6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4" y="62755"/>
            <a:ext cx="7583488" cy="1283167"/>
          </a:xfrm>
        </p:spPr>
        <p:txBody>
          <a:bodyPr/>
          <a:lstStyle/>
          <a:p>
            <a:r>
              <a:rPr lang="en-US" dirty="0"/>
              <a:t>Locking Linked Lists : Approach #1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2639B9-A238-6545-B8F4-8F4A0319EA5D}"/>
              </a:ext>
            </a:extLst>
          </p:cNvPr>
          <p:cNvSpPr/>
          <p:nvPr/>
        </p:nvSpPr>
        <p:spPr>
          <a:xfrm>
            <a:off x="5095014" y="1469002"/>
            <a:ext cx="4594651" cy="5698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Void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List_Insert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*L, 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key)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*new = malloc(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sizeof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));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assert(new);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new-&gt;key = key;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new-&gt;next = L-&gt;head;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L-&gt;head = new;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}</a:t>
            </a:r>
          </a:p>
          <a:p>
            <a:pPr algn="l">
              <a:lnSpc>
                <a:spcPct val="150000"/>
              </a:lnSpc>
            </a:pP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List_Lookup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*L,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key)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= L-&gt;head;</a:t>
            </a:r>
            <a:b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</a:b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while 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	if 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-&gt;key == key) 						return 1;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=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-&gt;next;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}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     return 0;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}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687526-1A35-EA4F-A2A2-EC91B6007040}"/>
              </a:ext>
            </a:extLst>
          </p:cNvPr>
          <p:cNvSpPr txBox="1"/>
          <p:nvPr/>
        </p:nvSpPr>
        <p:spPr>
          <a:xfrm>
            <a:off x="688582" y="2071583"/>
            <a:ext cx="395595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CAB623B-DFE3-BB4B-AC7A-CE4D77D6FE84}"/>
              </a:ext>
            </a:extLst>
          </p:cNvPr>
          <p:cNvCxnSpPr>
            <a:cxnSpLocks/>
          </p:cNvCxnSpPr>
          <p:nvPr/>
        </p:nvCxnSpPr>
        <p:spPr>
          <a:xfrm flipV="1">
            <a:off x="4656353" y="2071584"/>
            <a:ext cx="1189813" cy="191322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BBD6117-2693-EE4D-96BA-141C2A7256FB}"/>
              </a:ext>
            </a:extLst>
          </p:cNvPr>
          <p:cNvSpPr txBox="1"/>
          <p:nvPr/>
        </p:nvSpPr>
        <p:spPr>
          <a:xfrm>
            <a:off x="544312" y="3512775"/>
            <a:ext cx="424449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Pthread_mutex_unlock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FBC2D28-91D5-1242-AAF5-4B97F09ACD17}"/>
              </a:ext>
            </a:extLst>
          </p:cNvPr>
          <p:cNvCxnSpPr/>
          <p:nvPr/>
        </p:nvCxnSpPr>
        <p:spPr>
          <a:xfrm>
            <a:off x="4805692" y="3740000"/>
            <a:ext cx="887254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778D9D3-4DC1-FA42-867F-987E0128A8EE}"/>
              </a:ext>
            </a:extLst>
          </p:cNvPr>
          <p:cNvSpPr txBox="1"/>
          <p:nvPr/>
        </p:nvSpPr>
        <p:spPr>
          <a:xfrm>
            <a:off x="622760" y="4178029"/>
            <a:ext cx="395595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AAFA7EA-71FC-1B4E-A519-BC450C615E1D}"/>
              </a:ext>
            </a:extLst>
          </p:cNvPr>
          <p:cNvCxnSpPr/>
          <p:nvPr/>
        </p:nvCxnSpPr>
        <p:spPr>
          <a:xfrm>
            <a:off x="4725059" y="4726400"/>
            <a:ext cx="887254" cy="0"/>
          </a:xfrm>
          <a:prstGeom prst="straightConnector1">
            <a:avLst/>
          </a:prstGeom>
          <a:ln w="63500"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89F7356-ED25-4C42-92B0-C8E6C7B10835}"/>
              </a:ext>
            </a:extLst>
          </p:cNvPr>
          <p:cNvSpPr txBox="1"/>
          <p:nvPr/>
        </p:nvSpPr>
        <p:spPr>
          <a:xfrm>
            <a:off x="474541" y="5905283"/>
            <a:ext cx="424449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Pthread_mutex_unlock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3A5E9C2-9D47-954A-8F64-6EDBE0ED1553}"/>
              </a:ext>
            </a:extLst>
          </p:cNvPr>
          <p:cNvCxnSpPr/>
          <p:nvPr/>
        </p:nvCxnSpPr>
        <p:spPr>
          <a:xfrm>
            <a:off x="4958912" y="6220448"/>
            <a:ext cx="887254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645A3FE-5604-0544-9DC5-765A08A4B037}"/>
              </a:ext>
            </a:extLst>
          </p:cNvPr>
          <p:cNvSpPr txBox="1"/>
          <p:nvPr/>
        </p:nvSpPr>
        <p:spPr>
          <a:xfrm>
            <a:off x="-220900" y="1452751"/>
            <a:ext cx="538568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50" dirty="0">
                <a:solidFill>
                  <a:schemeClr val="bg1"/>
                </a:solidFill>
                <a:latin typeface="Gill Sans MT" panose="020B0502020104020203" pitchFamily="34" charset="77"/>
              </a:rPr>
              <a:t>Can critical section be smaller?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F3FCAA7-E875-AC45-A612-537D52359CA7}"/>
              </a:ext>
            </a:extLst>
          </p:cNvPr>
          <p:cNvCxnSpPr/>
          <p:nvPr/>
        </p:nvCxnSpPr>
        <p:spPr>
          <a:xfrm>
            <a:off x="4721158" y="4364829"/>
            <a:ext cx="887254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80490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3">
            <a:extLst>
              <a:ext uri="{FF2B5EF4-FFF2-40B4-BE49-F238E27FC236}">
                <a16:creationId xmlns:a16="http://schemas.microsoft.com/office/drawing/2014/main" id="{A74BBBD4-D484-D642-BBE0-0396964C6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4" y="62755"/>
            <a:ext cx="7583488" cy="1283167"/>
          </a:xfrm>
        </p:spPr>
        <p:txBody>
          <a:bodyPr/>
          <a:lstStyle/>
          <a:p>
            <a:r>
              <a:rPr lang="en-US" dirty="0"/>
              <a:t>Locking Linked Lists : Approach #2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2639B9-A238-6545-B8F4-8F4A0319EA5D}"/>
              </a:ext>
            </a:extLst>
          </p:cNvPr>
          <p:cNvSpPr/>
          <p:nvPr/>
        </p:nvSpPr>
        <p:spPr>
          <a:xfrm>
            <a:off x="5095014" y="1469002"/>
            <a:ext cx="4594651" cy="5849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Void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List_Insert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*L, 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key) { </a:t>
            </a:r>
          </a:p>
          <a:p>
            <a:pPr algn="l"/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*new = malloc(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sizeof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));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assert(new);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new-&gt;key = key;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new-&gt;next = L-&gt;head;</a:t>
            </a:r>
          </a:p>
          <a:p>
            <a:pPr algn="l">
              <a:lnSpc>
                <a:spcPct val="150000"/>
              </a:lnSpc>
            </a:pP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L-&gt;head = new; </a:t>
            </a:r>
          </a:p>
          <a:p>
            <a:pPr algn="l"/>
            <a:endParaRPr lang="en-US" sz="1969" dirty="0">
              <a:solidFill>
                <a:schemeClr val="bg2"/>
              </a:solidFill>
              <a:latin typeface="Gill Sans MT" panose="020B0502020104020203" pitchFamily="34" charset="77"/>
            </a:endParaRP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}</a:t>
            </a:r>
          </a:p>
          <a:p>
            <a:pPr algn="l">
              <a:lnSpc>
                <a:spcPct val="150000"/>
              </a:lnSpc>
            </a:pP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List_Lookup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*L,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key)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= L-&gt;head;</a:t>
            </a:r>
            <a:b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</a:b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while 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	if 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-&gt;key == key) 						return 1;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=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-&gt;next;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}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     return 0;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}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687526-1A35-EA4F-A2A2-EC91B6007040}"/>
              </a:ext>
            </a:extLst>
          </p:cNvPr>
          <p:cNvSpPr txBox="1"/>
          <p:nvPr/>
        </p:nvSpPr>
        <p:spPr>
          <a:xfrm>
            <a:off x="655397" y="2662007"/>
            <a:ext cx="395595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CAB623B-DFE3-BB4B-AC7A-CE4D77D6FE84}"/>
              </a:ext>
            </a:extLst>
          </p:cNvPr>
          <p:cNvCxnSpPr>
            <a:cxnSpLocks/>
          </p:cNvCxnSpPr>
          <p:nvPr/>
        </p:nvCxnSpPr>
        <p:spPr>
          <a:xfrm>
            <a:off x="4553117" y="2932805"/>
            <a:ext cx="1055295" cy="96140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BBD6117-2693-EE4D-96BA-141C2A7256FB}"/>
              </a:ext>
            </a:extLst>
          </p:cNvPr>
          <p:cNvSpPr txBox="1"/>
          <p:nvPr/>
        </p:nvSpPr>
        <p:spPr>
          <a:xfrm>
            <a:off x="622759" y="3448188"/>
            <a:ext cx="424449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Pthread_mutex_unlock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FBC2D28-91D5-1242-AAF5-4B97F09ACD17}"/>
              </a:ext>
            </a:extLst>
          </p:cNvPr>
          <p:cNvCxnSpPr>
            <a:cxnSpLocks/>
          </p:cNvCxnSpPr>
          <p:nvPr/>
        </p:nvCxnSpPr>
        <p:spPr>
          <a:xfrm flipV="1">
            <a:off x="4805692" y="3512775"/>
            <a:ext cx="802720" cy="227225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778D9D3-4DC1-FA42-867F-987E0128A8EE}"/>
              </a:ext>
            </a:extLst>
          </p:cNvPr>
          <p:cNvSpPr txBox="1"/>
          <p:nvPr/>
        </p:nvSpPr>
        <p:spPr>
          <a:xfrm>
            <a:off x="647707" y="4365246"/>
            <a:ext cx="395595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9F7356-ED25-4C42-92B0-C8E6C7B10835}"/>
              </a:ext>
            </a:extLst>
          </p:cNvPr>
          <p:cNvSpPr txBox="1"/>
          <p:nvPr/>
        </p:nvSpPr>
        <p:spPr>
          <a:xfrm>
            <a:off x="857232" y="6100785"/>
            <a:ext cx="424449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Pthread_mutex_unlock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3A5E9C2-9D47-954A-8F64-6EDBE0ED1553}"/>
              </a:ext>
            </a:extLst>
          </p:cNvPr>
          <p:cNvCxnSpPr>
            <a:cxnSpLocks/>
          </p:cNvCxnSpPr>
          <p:nvPr/>
        </p:nvCxnSpPr>
        <p:spPr>
          <a:xfrm>
            <a:off x="4929219" y="6353949"/>
            <a:ext cx="797232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F3FCAA7-E875-AC45-A612-537D52359CA7}"/>
              </a:ext>
            </a:extLst>
          </p:cNvPr>
          <p:cNvCxnSpPr/>
          <p:nvPr/>
        </p:nvCxnSpPr>
        <p:spPr>
          <a:xfrm>
            <a:off x="4763425" y="4523344"/>
            <a:ext cx="887254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689ECD-0E88-9045-B277-D95D1F9B32BE}"/>
              </a:ext>
            </a:extLst>
          </p:cNvPr>
          <p:cNvSpPr txBox="1"/>
          <p:nvPr/>
        </p:nvSpPr>
        <p:spPr>
          <a:xfrm>
            <a:off x="-220900" y="1452751"/>
            <a:ext cx="538568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50" dirty="0">
                <a:solidFill>
                  <a:schemeClr val="bg1"/>
                </a:solidFill>
                <a:latin typeface="Gill Sans MT" panose="020B0502020104020203" pitchFamily="34" charset="77"/>
              </a:rPr>
              <a:t>Can critical section be smaller?</a:t>
            </a:r>
          </a:p>
        </p:txBody>
      </p:sp>
    </p:spTree>
    <p:extLst>
      <p:ext uri="{BB962C8B-B14F-4D97-AF65-F5344CB8AC3E}">
        <p14:creationId xmlns:p14="http://schemas.microsoft.com/office/powerpoint/2010/main" val="124935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  <p:bldP spid="2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3">
            <a:extLst>
              <a:ext uri="{FF2B5EF4-FFF2-40B4-BE49-F238E27FC236}">
                <a16:creationId xmlns:a16="http://schemas.microsoft.com/office/drawing/2014/main" id="{A74BBBD4-D484-D642-BBE0-0396964C6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4" y="62755"/>
            <a:ext cx="7583488" cy="1283167"/>
          </a:xfrm>
        </p:spPr>
        <p:txBody>
          <a:bodyPr/>
          <a:lstStyle/>
          <a:p>
            <a:r>
              <a:rPr lang="en-US" dirty="0"/>
              <a:t>Locking Linked Lists : Approach #3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2639B9-A238-6545-B8F4-8F4A0319EA5D}"/>
              </a:ext>
            </a:extLst>
          </p:cNvPr>
          <p:cNvSpPr/>
          <p:nvPr/>
        </p:nvSpPr>
        <p:spPr>
          <a:xfrm>
            <a:off x="5095014" y="1469002"/>
            <a:ext cx="4594651" cy="5849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Void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List_Insert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*L, 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key) { </a:t>
            </a:r>
          </a:p>
          <a:p>
            <a:pPr algn="l"/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*new = malloc(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sizeof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));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assert(new);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new-&gt;key = key;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new-&gt;next = L-&gt;head;</a:t>
            </a:r>
          </a:p>
          <a:p>
            <a:pPr algn="l">
              <a:lnSpc>
                <a:spcPct val="150000"/>
              </a:lnSpc>
            </a:pP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L-&gt;head = new; </a:t>
            </a:r>
          </a:p>
          <a:p>
            <a:pPr algn="l"/>
            <a:endParaRPr lang="en-US" sz="1969" dirty="0">
              <a:solidFill>
                <a:schemeClr val="bg2"/>
              </a:solidFill>
              <a:latin typeface="Gill Sans MT" panose="020B0502020104020203" pitchFamily="34" charset="77"/>
            </a:endParaRP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}</a:t>
            </a:r>
          </a:p>
          <a:p>
            <a:pPr algn="l">
              <a:lnSpc>
                <a:spcPct val="150000"/>
              </a:lnSpc>
            </a:pP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List_Lookup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list_t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*L,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int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key)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node_t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*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= L-&gt;head;</a:t>
            </a:r>
            <a:b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</a:b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while 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) {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	if (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-&gt;key == key) 						return 1;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	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= </a:t>
            </a:r>
            <a:r>
              <a:rPr lang="en-US" sz="1969" dirty="0" err="1">
                <a:solidFill>
                  <a:schemeClr val="bg2"/>
                </a:solidFill>
                <a:latin typeface="Gill Sans MT" panose="020B0502020104020203" pitchFamily="34" charset="77"/>
              </a:rPr>
              <a:t>tmp</a:t>
            </a:r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-&gt;next;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	}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      return 0;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Gill Sans MT" panose="020B0502020104020203" pitchFamily="34" charset="77"/>
              </a:rPr>
              <a:t>}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687526-1A35-EA4F-A2A2-EC91B6007040}"/>
              </a:ext>
            </a:extLst>
          </p:cNvPr>
          <p:cNvSpPr txBox="1"/>
          <p:nvPr/>
        </p:nvSpPr>
        <p:spPr>
          <a:xfrm>
            <a:off x="655397" y="2662007"/>
            <a:ext cx="395595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chemeClr val="bg1"/>
                </a:solidFill>
                <a:latin typeface="Gill Sans MT" panose="020B0502020104020203" pitchFamily="34" charset="77"/>
              </a:rPr>
              <a:t>Pthread_mutex_lock</a:t>
            </a:r>
            <a:r>
              <a:rPr lang="en-US" sz="2250" dirty="0">
                <a:solidFill>
                  <a:schemeClr val="bg1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CAB623B-DFE3-BB4B-AC7A-CE4D77D6FE84}"/>
              </a:ext>
            </a:extLst>
          </p:cNvPr>
          <p:cNvCxnSpPr>
            <a:cxnSpLocks/>
          </p:cNvCxnSpPr>
          <p:nvPr/>
        </p:nvCxnSpPr>
        <p:spPr>
          <a:xfrm>
            <a:off x="4553117" y="2932805"/>
            <a:ext cx="1055295" cy="96140"/>
          </a:xfrm>
          <a:prstGeom prst="straightConnector1">
            <a:avLst/>
          </a:prstGeom>
          <a:ln w="28575">
            <a:solidFill>
              <a:schemeClr val="bg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BBD6117-2693-EE4D-96BA-141C2A7256FB}"/>
              </a:ext>
            </a:extLst>
          </p:cNvPr>
          <p:cNvSpPr txBox="1"/>
          <p:nvPr/>
        </p:nvSpPr>
        <p:spPr>
          <a:xfrm>
            <a:off x="622759" y="3448188"/>
            <a:ext cx="424449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chemeClr val="bg1"/>
                </a:solidFill>
                <a:latin typeface="Gill Sans MT" panose="020B0502020104020203" pitchFamily="34" charset="77"/>
              </a:rPr>
              <a:t>Pthread_mutex_unlock</a:t>
            </a:r>
            <a:r>
              <a:rPr lang="en-US" sz="2250" dirty="0">
                <a:solidFill>
                  <a:schemeClr val="bg1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FBC2D28-91D5-1242-AAF5-4B97F09ACD17}"/>
              </a:ext>
            </a:extLst>
          </p:cNvPr>
          <p:cNvCxnSpPr>
            <a:cxnSpLocks/>
          </p:cNvCxnSpPr>
          <p:nvPr/>
        </p:nvCxnSpPr>
        <p:spPr>
          <a:xfrm flipV="1">
            <a:off x="4805692" y="3512775"/>
            <a:ext cx="802720" cy="227225"/>
          </a:xfrm>
          <a:prstGeom prst="straightConnector1">
            <a:avLst/>
          </a:prstGeom>
          <a:ln w="28575">
            <a:solidFill>
              <a:schemeClr val="bg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778D9D3-4DC1-FA42-867F-987E0128A8EE}"/>
              </a:ext>
            </a:extLst>
          </p:cNvPr>
          <p:cNvSpPr txBox="1"/>
          <p:nvPr/>
        </p:nvSpPr>
        <p:spPr>
          <a:xfrm>
            <a:off x="647707" y="4365246"/>
            <a:ext cx="395595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9F7356-ED25-4C42-92B0-C8E6C7B10835}"/>
              </a:ext>
            </a:extLst>
          </p:cNvPr>
          <p:cNvSpPr txBox="1"/>
          <p:nvPr/>
        </p:nvSpPr>
        <p:spPr>
          <a:xfrm>
            <a:off x="857232" y="6100785"/>
            <a:ext cx="4244495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 err="1">
                <a:solidFill>
                  <a:srgbClr val="0070C0"/>
                </a:solidFill>
                <a:latin typeface="Gill Sans MT" panose="020B0502020104020203" pitchFamily="34" charset="77"/>
              </a:rPr>
              <a:t>Pthread_mutex_unlock</a:t>
            </a:r>
            <a:r>
              <a:rPr lang="en-US" sz="2250" dirty="0">
                <a:solidFill>
                  <a:srgbClr val="0070C0"/>
                </a:solidFill>
                <a:latin typeface="Gill Sans MT" panose="020B0502020104020203" pitchFamily="34" charset="77"/>
              </a:rPr>
              <a:t>(&amp;L-&gt;lock);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3A5E9C2-9D47-954A-8F64-6EDBE0ED1553}"/>
              </a:ext>
            </a:extLst>
          </p:cNvPr>
          <p:cNvCxnSpPr>
            <a:cxnSpLocks/>
          </p:cNvCxnSpPr>
          <p:nvPr/>
        </p:nvCxnSpPr>
        <p:spPr>
          <a:xfrm>
            <a:off x="4929219" y="6353949"/>
            <a:ext cx="797232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F3FCAA7-E875-AC45-A612-537D52359CA7}"/>
              </a:ext>
            </a:extLst>
          </p:cNvPr>
          <p:cNvCxnSpPr/>
          <p:nvPr/>
        </p:nvCxnSpPr>
        <p:spPr>
          <a:xfrm>
            <a:off x="4763425" y="4523344"/>
            <a:ext cx="887254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CCC0E13-AC1F-7F4C-BD40-59C17762ED65}"/>
              </a:ext>
            </a:extLst>
          </p:cNvPr>
          <p:cNvSpPr txBox="1"/>
          <p:nvPr/>
        </p:nvSpPr>
        <p:spPr>
          <a:xfrm>
            <a:off x="622759" y="5056226"/>
            <a:ext cx="4458272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50" dirty="0">
                <a:solidFill>
                  <a:schemeClr val="bg1"/>
                </a:solidFill>
                <a:latin typeface="Gill Sans MT" panose="020B0502020104020203" pitchFamily="34" charset="77"/>
              </a:rPr>
              <a:t>If no </a:t>
            </a:r>
            <a:r>
              <a:rPr lang="en-US" sz="2250" dirty="0" err="1">
                <a:solidFill>
                  <a:schemeClr val="bg1"/>
                </a:solidFill>
                <a:latin typeface="Gill Sans MT" panose="020B0502020104020203" pitchFamily="34" charset="77"/>
              </a:rPr>
              <a:t>List_Delete</a:t>
            </a:r>
            <a:r>
              <a:rPr lang="en-US" sz="2250" dirty="0">
                <a:solidFill>
                  <a:schemeClr val="bg1"/>
                </a:solidFill>
                <a:latin typeface="Gill Sans MT" panose="020B0502020104020203" pitchFamily="34" charset="77"/>
              </a:rPr>
              <a:t>(), locks not needed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8CF4A0D-6DFD-5347-87C7-3175BF5E1C0E}"/>
              </a:ext>
            </a:extLst>
          </p:cNvPr>
          <p:cNvSpPr txBox="1"/>
          <p:nvPr/>
        </p:nvSpPr>
        <p:spPr>
          <a:xfrm>
            <a:off x="0" y="1489904"/>
            <a:ext cx="5385685" cy="460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1" dirty="0">
                <a:solidFill>
                  <a:schemeClr val="bg1"/>
                </a:solidFill>
                <a:latin typeface="Gill Sans MT" panose="020B0502020104020203" pitchFamily="34" charset="77"/>
              </a:rPr>
              <a:t>What about Lookup()?</a:t>
            </a:r>
          </a:p>
        </p:txBody>
      </p:sp>
    </p:spTree>
    <p:extLst>
      <p:ext uri="{BB962C8B-B14F-4D97-AF65-F5344CB8AC3E}">
        <p14:creationId xmlns:p14="http://schemas.microsoft.com/office/powerpoint/2010/main" val="36381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  <p:bldP spid="1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6" name="Rectangle 12"/>
          <p:cNvSpPr>
            <a:spLocks noChangeArrowheads="1"/>
          </p:cNvSpPr>
          <p:nvPr/>
        </p:nvSpPr>
        <p:spPr bwMode="auto">
          <a:xfrm>
            <a:off x="6935932" y="2119314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altLang="en-US" sz="3600">
              <a:latin typeface="Marker Felt" charset="0"/>
            </a:endParaRPr>
          </a:p>
        </p:txBody>
      </p:sp>
      <p:sp>
        <p:nvSpPr>
          <p:cNvPr id="6158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Implementing Synchronization</a:t>
            </a:r>
          </a:p>
        </p:txBody>
      </p:sp>
      <p:sp>
        <p:nvSpPr>
          <p:cNvPr id="6160" name="Rectangle 16"/>
          <p:cNvSpPr>
            <a:spLocks noGrp="1" noChangeArrowheads="1"/>
          </p:cNvSpPr>
          <p:nvPr>
            <p:ph idx="1"/>
          </p:nvPr>
        </p:nvSpPr>
        <p:spPr>
          <a:xfrm>
            <a:off x="304800" y="1524000"/>
            <a:ext cx="8674530" cy="2133600"/>
          </a:xfrm>
          <a:noFill/>
          <a:ln/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altLang="en-US" dirty="0"/>
              <a:t>Build higher-level synchronization primitives in OS</a:t>
            </a:r>
          </a:p>
          <a:p>
            <a:pPr marL="914353" lvl="1" indent="-457177">
              <a:lnSpc>
                <a:spcPct val="90000"/>
              </a:lnSpc>
            </a:pPr>
            <a:r>
              <a:rPr lang="en-US" altLang="en-US" sz="2000" dirty="0"/>
              <a:t>Operations that ensure correct ordering of instructions across threads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/>
              <a:t>Motivation: Build them once and get them right</a:t>
            </a:r>
          </a:p>
        </p:txBody>
      </p:sp>
      <p:sp>
        <p:nvSpPr>
          <p:cNvPr id="6162" name="Rectangle 18"/>
          <p:cNvSpPr>
            <a:spLocks noChangeArrowheads="1"/>
          </p:cNvSpPr>
          <p:nvPr/>
        </p:nvSpPr>
        <p:spPr bwMode="auto">
          <a:xfrm>
            <a:off x="1905000" y="3962401"/>
            <a:ext cx="5486400" cy="1219200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3600">
              <a:solidFill>
                <a:schemeClr val="bg2"/>
              </a:solidFill>
            </a:endParaRPr>
          </a:p>
        </p:txBody>
      </p:sp>
      <p:sp>
        <p:nvSpPr>
          <p:cNvPr id="6163" name="Rectangle 19"/>
          <p:cNvSpPr>
            <a:spLocks noChangeArrowheads="1"/>
          </p:cNvSpPr>
          <p:nvPr/>
        </p:nvSpPr>
        <p:spPr bwMode="auto">
          <a:xfrm>
            <a:off x="1905000" y="5257800"/>
            <a:ext cx="5486400" cy="1143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3600">
              <a:solidFill>
                <a:schemeClr val="bg2"/>
              </a:solidFill>
            </a:endParaRPr>
          </a:p>
        </p:txBody>
      </p:sp>
      <p:sp>
        <p:nvSpPr>
          <p:cNvPr id="6165" name="Text Box 21"/>
          <p:cNvSpPr txBox="1">
            <a:spLocks noChangeArrowheads="1"/>
          </p:cNvSpPr>
          <p:nvPr/>
        </p:nvSpPr>
        <p:spPr bwMode="auto">
          <a:xfrm>
            <a:off x="1852481" y="3871915"/>
            <a:ext cx="197175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3600" dirty="0">
                <a:solidFill>
                  <a:schemeClr val="bg2"/>
                </a:solidFill>
              </a:rPr>
              <a:t>Monitors</a:t>
            </a:r>
          </a:p>
        </p:txBody>
      </p:sp>
      <p:sp>
        <p:nvSpPr>
          <p:cNvPr id="6166" name="Text Box 22"/>
          <p:cNvSpPr txBox="1">
            <a:spLocks noChangeArrowheads="1"/>
          </p:cNvSpPr>
          <p:nvPr/>
        </p:nvSpPr>
        <p:spPr bwMode="auto">
          <a:xfrm>
            <a:off x="4642065" y="3836879"/>
            <a:ext cx="265502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3600" dirty="0">
                <a:solidFill>
                  <a:schemeClr val="bg2"/>
                </a:solidFill>
              </a:rPr>
              <a:t>Semaphores</a:t>
            </a:r>
          </a:p>
        </p:txBody>
      </p:sp>
      <p:sp>
        <p:nvSpPr>
          <p:cNvPr id="6167" name="Text Box 23"/>
          <p:cNvSpPr txBox="1">
            <a:spLocks noChangeArrowheads="1"/>
          </p:cNvSpPr>
          <p:nvPr/>
        </p:nvSpPr>
        <p:spPr bwMode="auto">
          <a:xfrm>
            <a:off x="2807405" y="4648201"/>
            <a:ext cx="408554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3600">
                <a:solidFill>
                  <a:schemeClr val="bg2"/>
                </a:solidFill>
              </a:rPr>
              <a:t>Condition Variables</a:t>
            </a:r>
          </a:p>
        </p:txBody>
      </p:sp>
      <p:sp>
        <p:nvSpPr>
          <p:cNvPr id="6168" name="Text Box 24"/>
          <p:cNvSpPr txBox="1">
            <a:spLocks noChangeArrowheads="1"/>
          </p:cNvSpPr>
          <p:nvPr/>
        </p:nvSpPr>
        <p:spPr bwMode="auto">
          <a:xfrm>
            <a:off x="3505200" y="4191001"/>
            <a:ext cx="165417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3600">
                <a:solidFill>
                  <a:schemeClr val="bg2"/>
                </a:solidFill>
              </a:rPr>
              <a:t>Locks</a:t>
            </a:r>
          </a:p>
        </p:txBody>
      </p:sp>
      <p:sp>
        <p:nvSpPr>
          <p:cNvPr id="6170" name="Text Box 26"/>
          <p:cNvSpPr txBox="1">
            <a:spLocks noChangeArrowheads="1"/>
          </p:cNvSpPr>
          <p:nvPr/>
        </p:nvSpPr>
        <p:spPr bwMode="auto">
          <a:xfrm>
            <a:off x="1830466" y="5167314"/>
            <a:ext cx="135325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3600">
                <a:solidFill>
                  <a:schemeClr val="bg2"/>
                </a:solidFill>
              </a:rPr>
              <a:t>Loads</a:t>
            </a:r>
          </a:p>
        </p:txBody>
      </p:sp>
      <p:sp>
        <p:nvSpPr>
          <p:cNvPr id="6171" name="Text Box 27"/>
          <p:cNvSpPr txBox="1">
            <a:spLocks noChangeArrowheads="1"/>
          </p:cNvSpPr>
          <p:nvPr/>
        </p:nvSpPr>
        <p:spPr bwMode="auto">
          <a:xfrm>
            <a:off x="3606394" y="5410202"/>
            <a:ext cx="152163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3600">
                <a:solidFill>
                  <a:schemeClr val="bg2"/>
                </a:solidFill>
              </a:rPr>
              <a:t>Stores</a:t>
            </a:r>
          </a:p>
        </p:txBody>
      </p:sp>
      <p:sp>
        <p:nvSpPr>
          <p:cNvPr id="6172" name="Text Box 28"/>
          <p:cNvSpPr txBox="1">
            <a:spLocks noChangeArrowheads="1"/>
          </p:cNvSpPr>
          <p:nvPr/>
        </p:nvSpPr>
        <p:spPr bwMode="auto">
          <a:xfrm>
            <a:off x="5279512" y="5243515"/>
            <a:ext cx="205921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3600">
                <a:solidFill>
                  <a:schemeClr val="bg2"/>
                </a:solidFill>
              </a:rPr>
              <a:t>Test&amp;Set</a:t>
            </a:r>
          </a:p>
        </p:txBody>
      </p:sp>
      <p:sp>
        <p:nvSpPr>
          <p:cNvPr id="6173" name="Text Box 29"/>
          <p:cNvSpPr txBox="1">
            <a:spLocks noChangeArrowheads="1"/>
          </p:cNvSpPr>
          <p:nvPr/>
        </p:nvSpPr>
        <p:spPr bwMode="auto">
          <a:xfrm>
            <a:off x="2108689" y="5853114"/>
            <a:ext cx="399910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sz="3600">
                <a:solidFill>
                  <a:schemeClr val="bg2"/>
                </a:solidFill>
              </a:rPr>
              <a:t>Disable Interrupts</a:t>
            </a:r>
          </a:p>
        </p:txBody>
      </p:sp>
    </p:spTree>
    <p:extLst>
      <p:ext uri="{BB962C8B-B14F-4D97-AF65-F5344CB8AC3E}">
        <p14:creationId xmlns:p14="http://schemas.microsoft.com/office/powerpoint/2010/main" val="20801729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556" dirty="0">
                <a:solidFill>
                  <a:srgbClr val="FFFFFF"/>
                </a:solidFill>
              </a:rPr>
              <a:t>Lock </a:t>
            </a:r>
            <a:r>
              <a:rPr lang="en-US" sz="4556" dirty="0">
                <a:solidFill>
                  <a:srgbClr val="FFFFFF"/>
                </a:solidFill>
              </a:rPr>
              <a:t>Implementation </a:t>
            </a:r>
            <a:r>
              <a:rPr sz="4556" dirty="0">
                <a:solidFill>
                  <a:srgbClr val="FFFFFF"/>
                </a:solidFill>
              </a:rPr>
              <a:t>Goals</a:t>
            </a:r>
          </a:p>
        </p:txBody>
      </p:sp>
      <p:sp>
        <p:nvSpPr>
          <p:cNvPr id="398" name="Shape 398"/>
          <p:cNvSpPr>
            <a:spLocks noGrp="1"/>
          </p:cNvSpPr>
          <p:nvPr>
            <p:ph type="body" idx="4294967295"/>
          </p:nvPr>
        </p:nvSpPr>
        <p:spPr>
          <a:xfrm>
            <a:off x="0" y="1478980"/>
            <a:ext cx="7804547" cy="5194846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250" dirty="0"/>
              <a:t>Correctness </a:t>
            </a:r>
            <a:endParaRPr lang="en-US" sz="2250" dirty="0"/>
          </a:p>
          <a:p>
            <a:pPr lvl="1">
              <a:lnSpc>
                <a:spcPct val="90000"/>
              </a:lnSpc>
            </a:pPr>
            <a:r>
              <a:rPr lang="en-US" altLang="en-US" sz="1969" dirty="0"/>
              <a:t>Mutual exclusion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Only one thread in critical section at a time</a:t>
            </a:r>
          </a:p>
          <a:p>
            <a:pPr lvl="1">
              <a:lnSpc>
                <a:spcPct val="90000"/>
              </a:lnSpc>
            </a:pPr>
            <a:r>
              <a:rPr lang="en-US" altLang="en-US" sz="1969" dirty="0"/>
              <a:t>Progress (deadlock-free)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If several simultaneous requests, must allow one to proceed</a:t>
            </a:r>
          </a:p>
          <a:p>
            <a:pPr lvl="1">
              <a:lnSpc>
                <a:spcPct val="90000"/>
              </a:lnSpc>
            </a:pPr>
            <a:r>
              <a:rPr lang="en-US" altLang="en-US" sz="1969" dirty="0"/>
              <a:t>Bounded (starvation-free)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Must eventually allow each waiting thread to enter</a:t>
            </a:r>
            <a:endParaRPr dirty="0"/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250" dirty="0"/>
              <a:t>Fairness</a:t>
            </a:r>
            <a:endParaRPr lang="en-US" sz="2250" dirty="0"/>
          </a:p>
          <a:p>
            <a:pPr marL="295260" lvl="1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250" dirty="0"/>
              <a:t>Each thread waits for same amount of time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250" dirty="0"/>
              <a:t>Performance</a:t>
            </a:r>
            <a:r>
              <a:rPr lang="en-US" sz="2250" dirty="0"/>
              <a:t> </a:t>
            </a:r>
          </a:p>
          <a:p>
            <a:pPr marL="295260" lvl="1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250" dirty="0"/>
              <a:t>CPU is not used unnecessarily (e.g., spinning)</a:t>
            </a:r>
            <a:endParaRPr sz="2250" dirty="0"/>
          </a:p>
        </p:txBody>
      </p:sp>
    </p:spTree>
    <p:extLst>
      <p:ext uri="{BB962C8B-B14F-4D97-AF65-F5344CB8AC3E}">
        <p14:creationId xmlns:p14="http://schemas.microsoft.com/office/powerpoint/2010/main" val="19391385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Implementing Synchronization</a:t>
            </a:r>
          </a:p>
        </p:txBody>
      </p:sp>
      <p:sp>
        <p:nvSpPr>
          <p:cNvPr id="97283" name="Rectangle 3"/>
          <p:cNvSpPr>
            <a:spLocks noGrp="1" noChangeArrowheads="1"/>
          </p:cNvSpPr>
          <p:nvPr>
            <p:ph idx="1"/>
          </p:nvPr>
        </p:nvSpPr>
        <p:spPr>
          <a:xfrm>
            <a:off x="461239" y="1645920"/>
            <a:ext cx="7901713" cy="50149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dirty="0"/>
              <a:t>To implement, need atomic operations</a:t>
            </a:r>
          </a:p>
          <a:p>
            <a:pPr marL="0" indent="0">
              <a:buNone/>
            </a:pPr>
            <a:r>
              <a:rPr lang="en-US" altLang="en-US" b="1" dirty="0"/>
              <a:t>Atomic operation</a:t>
            </a:r>
            <a:r>
              <a:rPr lang="en-US" altLang="en-US" dirty="0"/>
              <a:t>: No other instructions can be interleaved</a:t>
            </a:r>
          </a:p>
          <a:p>
            <a:pPr marL="0" indent="0">
              <a:buNone/>
            </a:pPr>
            <a:r>
              <a:rPr lang="en-US" altLang="en-US" dirty="0"/>
              <a:t>Examples of atomic operations</a:t>
            </a:r>
          </a:p>
          <a:p>
            <a:pPr lvl="1"/>
            <a:r>
              <a:rPr lang="en-US" altLang="en-US" sz="2000" dirty="0"/>
              <a:t>Code between interrupts on uniprocessors</a:t>
            </a:r>
          </a:p>
          <a:p>
            <a:pPr lvl="2"/>
            <a:r>
              <a:rPr lang="en-US" altLang="en-US" sz="1800" dirty="0"/>
              <a:t>Disable timer interrupts, don’t do any I/O</a:t>
            </a:r>
          </a:p>
          <a:p>
            <a:pPr lvl="1"/>
            <a:r>
              <a:rPr lang="en-US" altLang="en-US" sz="2000" dirty="0"/>
              <a:t>Loads and stores of words</a:t>
            </a:r>
          </a:p>
          <a:p>
            <a:pPr lvl="2"/>
            <a:r>
              <a:rPr lang="en-US" altLang="en-US" sz="1800" dirty="0"/>
              <a:t>Load r1, B</a:t>
            </a:r>
          </a:p>
          <a:p>
            <a:pPr lvl="2"/>
            <a:r>
              <a:rPr lang="en-US" altLang="en-US" sz="1800" dirty="0"/>
              <a:t>Store r1, A</a:t>
            </a:r>
          </a:p>
          <a:p>
            <a:pPr lvl="1"/>
            <a:r>
              <a:rPr lang="en-US" altLang="en-US" sz="2000" b="1" dirty="0"/>
              <a:t>Special </a:t>
            </a:r>
            <a:r>
              <a:rPr lang="en-US" altLang="en-US" sz="2000" b="1" dirty="0" err="1"/>
              <a:t>hw</a:t>
            </a:r>
            <a:r>
              <a:rPr lang="en-US" altLang="en-US" sz="2000" b="1" dirty="0"/>
              <a:t> instructions</a:t>
            </a:r>
          </a:p>
          <a:p>
            <a:pPr lvl="2"/>
            <a:r>
              <a:rPr lang="en-US" altLang="en-US" sz="1800" b="1" dirty="0" err="1"/>
              <a:t>Test&amp;Set</a:t>
            </a:r>
            <a:endParaRPr lang="en-US" altLang="en-US" sz="1800" b="1" dirty="0"/>
          </a:p>
          <a:p>
            <a:pPr lvl="2"/>
            <a:r>
              <a:rPr lang="en-US" altLang="en-US" sz="1800" b="1" dirty="0" err="1"/>
              <a:t>Compare&amp;Swap</a:t>
            </a:r>
            <a:endParaRPr lang="en-US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6629213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Implementing Locks: W/ Interrupts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idx="1"/>
          </p:nvPr>
        </p:nvSpPr>
        <p:spPr>
          <a:xfrm>
            <a:off x="377377" y="1607344"/>
            <a:ext cx="7985575" cy="5003730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altLang="en-US" dirty="0"/>
              <a:t>Turn off interrupts for critical sections</a:t>
            </a:r>
          </a:p>
          <a:p>
            <a:pPr marL="282560" lvl="1" indent="0">
              <a:lnSpc>
                <a:spcPct val="90000"/>
              </a:lnSpc>
              <a:buNone/>
            </a:pPr>
            <a:r>
              <a:rPr lang="en-US" altLang="en-US" sz="2000" dirty="0"/>
              <a:t>Prevent dispatcher from running another thread</a:t>
            </a:r>
          </a:p>
          <a:p>
            <a:pPr marL="282560" lvl="1" indent="0">
              <a:lnSpc>
                <a:spcPct val="90000"/>
              </a:lnSpc>
              <a:buNone/>
            </a:pPr>
            <a:r>
              <a:rPr lang="en-US" altLang="en-US" sz="2000" dirty="0"/>
              <a:t>Code between interrupts executes atomically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sz="2000" dirty="0"/>
              <a:t>Void acquire(</a:t>
            </a:r>
            <a:r>
              <a:rPr lang="en-US" altLang="en-US" sz="2000" dirty="0" err="1"/>
              <a:t>lockT</a:t>
            </a:r>
            <a:r>
              <a:rPr lang="en-US" altLang="en-US" sz="2000" dirty="0"/>
              <a:t> *l) {</a:t>
            </a:r>
            <a:br>
              <a:rPr lang="en-US" altLang="en-US" sz="2000" dirty="0"/>
            </a:br>
            <a:r>
              <a:rPr lang="en-US" altLang="en-US" sz="2000" dirty="0"/>
              <a:t>	</a:t>
            </a:r>
            <a:r>
              <a:rPr lang="en-US" altLang="en-US" sz="2000" dirty="0" err="1"/>
              <a:t>disableInterrupts</a:t>
            </a:r>
            <a:r>
              <a:rPr lang="en-US" altLang="en-US" sz="2000" dirty="0"/>
              <a:t>();</a:t>
            </a:r>
            <a:br>
              <a:rPr lang="en-US" altLang="en-US" sz="2000" dirty="0"/>
            </a:br>
            <a:r>
              <a:rPr lang="en-US" altLang="en-US" sz="2000" dirty="0"/>
              <a:t>}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sz="2000" dirty="0"/>
              <a:t>Void release(</a:t>
            </a:r>
            <a:r>
              <a:rPr lang="en-US" altLang="en-US" sz="2000" dirty="0" err="1"/>
              <a:t>lockT</a:t>
            </a:r>
            <a:r>
              <a:rPr lang="en-US" altLang="en-US" sz="2000" dirty="0"/>
              <a:t> *l) {</a:t>
            </a:r>
            <a:br>
              <a:rPr lang="en-US" altLang="en-US" sz="2000" dirty="0"/>
            </a:br>
            <a:r>
              <a:rPr lang="en-US" altLang="en-US" sz="2000" dirty="0"/>
              <a:t>	</a:t>
            </a:r>
            <a:r>
              <a:rPr lang="en-US" altLang="en-US" sz="2000" dirty="0" err="1"/>
              <a:t>enableInterrupts</a:t>
            </a:r>
            <a:r>
              <a:rPr lang="en-US" altLang="en-US" sz="2000" dirty="0"/>
              <a:t>();</a:t>
            </a:r>
            <a:br>
              <a:rPr lang="en-US" altLang="en-US" sz="2000" dirty="0"/>
            </a:br>
            <a:r>
              <a:rPr lang="en-US" altLang="en-US" sz="2000" dirty="0"/>
              <a:t>}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/>
              <a:t>Disadvantages??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endParaRPr lang="en-US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79463" y="5422582"/>
            <a:ext cx="638392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250" dirty="0">
                <a:solidFill>
                  <a:schemeClr val="bg1"/>
                </a:solidFill>
                <a:latin typeface="Gill Sans MT" panose="020B0502020104020203" pitchFamily="34" charset="77"/>
              </a:rPr>
              <a:t>Only works on uniprocessors</a:t>
            </a:r>
          </a:p>
          <a:p>
            <a:pPr algn="l"/>
            <a:r>
              <a:rPr lang="en-US" sz="2250" dirty="0">
                <a:solidFill>
                  <a:schemeClr val="bg1"/>
                </a:solidFill>
                <a:latin typeface="Gill Sans MT" panose="020B0502020104020203" pitchFamily="34" charset="77"/>
              </a:rPr>
              <a:t>Process can keep control of CPU for arbitrary length</a:t>
            </a:r>
          </a:p>
          <a:p>
            <a:pPr algn="l"/>
            <a:r>
              <a:rPr lang="en-US" sz="2250" dirty="0">
                <a:solidFill>
                  <a:schemeClr val="bg1"/>
                </a:solidFill>
                <a:latin typeface="Gill Sans MT" panose="020B0502020104020203" pitchFamily="34" charset="77"/>
              </a:rPr>
              <a:t>Cannot perform other necessary work</a:t>
            </a:r>
          </a:p>
          <a:p>
            <a:pPr algn="l"/>
            <a:endParaRPr lang="en-US" sz="2250" dirty="0">
              <a:solidFill>
                <a:schemeClr val="bg1"/>
              </a:solidFill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08266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Implementing LOCKS: w/ </a:t>
            </a:r>
            <a:r>
              <a:rPr lang="en-US" altLang="en-US" dirty="0" err="1"/>
              <a:t>Load+Store</a:t>
            </a:r>
            <a:endParaRPr lang="en-US" altLang="en-US" dirty="0"/>
          </a:p>
        </p:txBody>
      </p:sp>
      <p:sp>
        <p:nvSpPr>
          <p:cNvPr id="90115" name="Rectangle 3"/>
          <p:cNvSpPr>
            <a:spLocks noGrp="1" noChangeArrowheads="1"/>
          </p:cNvSpPr>
          <p:nvPr>
            <p:ph idx="1"/>
          </p:nvPr>
        </p:nvSpPr>
        <p:spPr>
          <a:xfrm>
            <a:off x="209654" y="1509506"/>
            <a:ext cx="8752895" cy="5171454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altLang="en-US" dirty="0"/>
              <a:t>Code uses a single </a:t>
            </a:r>
            <a:r>
              <a:rPr lang="en-US" altLang="en-US" b="1" dirty="0"/>
              <a:t>shared</a:t>
            </a:r>
            <a:r>
              <a:rPr lang="en-US" altLang="en-US" dirty="0"/>
              <a:t> lock variable</a:t>
            </a:r>
            <a:endParaRPr lang="en-US" altLang="en-US" dirty="0">
              <a:latin typeface="Courier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>
                <a:latin typeface="Courier" charset="0"/>
              </a:rPr>
              <a:t>Boolean lock = false; // shared variable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>
                <a:latin typeface="Courier" charset="0"/>
              </a:rPr>
              <a:t>Void acquire(Boolean *lock)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>
                <a:latin typeface="Courier" charset="0"/>
              </a:rPr>
              <a:t>	while (*lock) /* wait */ 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>
                <a:latin typeface="Courier" charset="0"/>
              </a:rPr>
              <a:t>	*lock = true;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>
                <a:latin typeface="Courier" charset="0"/>
              </a:rPr>
              <a:t>}	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>
                <a:latin typeface="Courier" charset="0"/>
              </a:rPr>
              <a:t>Void release(Boolean *lock)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>
                <a:latin typeface="Courier" charset="0"/>
              </a:rPr>
              <a:t>	*lock = false;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>
                <a:latin typeface="Courier" charset="0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dirty="0"/>
              <a:t>Why doesn’t this work?  Example schedule that fails with 2 threads?</a:t>
            </a:r>
          </a:p>
        </p:txBody>
      </p:sp>
    </p:spTree>
    <p:extLst>
      <p:ext uri="{BB962C8B-B14F-4D97-AF65-F5344CB8AC3E}">
        <p14:creationId xmlns:p14="http://schemas.microsoft.com/office/powerpoint/2010/main" val="4277233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5062" dirty="0">
                <a:solidFill>
                  <a:srgbClr val="FFFFFF"/>
                </a:solidFill>
              </a:rPr>
              <a:t>Motivation</a:t>
            </a:r>
            <a:endParaRPr sz="5062" dirty="0">
              <a:solidFill>
                <a:srgbClr val="FFFFFF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5047" y="1497858"/>
            <a:ext cx="8654032" cy="6077622"/>
          </a:xfrm>
        </p:spPr>
        <p:txBody>
          <a:bodyPr>
            <a:noAutofit/>
          </a:bodyPr>
          <a:lstStyle/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250" dirty="0"/>
              <a:t>CPU Trend: Same speed, but multiple cores 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531" dirty="0"/>
              <a:t>Goal: </a:t>
            </a:r>
            <a:r>
              <a:rPr lang="en-US" sz="2250" dirty="0"/>
              <a:t>Write applications that fully utilize many cores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250" b="1" dirty="0"/>
              <a:t>Option 1: </a:t>
            </a:r>
            <a:r>
              <a:rPr lang="en-US" sz="2250" dirty="0"/>
              <a:t>Build apps from many communicating </a:t>
            </a:r>
            <a:r>
              <a:rPr lang="en-US" sz="2250" b="1" dirty="0"/>
              <a:t>processes</a:t>
            </a:r>
          </a:p>
          <a:p>
            <a:pPr marL="616717" lvl="1" indent="-321457">
              <a:defRPr sz="1800">
                <a:solidFill>
                  <a:srgbClr val="000000"/>
                </a:solidFill>
              </a:defRPr>
            </a:pPr>
            <a:r>
              <a:rPr lang="en-US" sz="2250" dirty="0"/>
              <a:t>Example: Chrome (process per tab)</a:t>
            </a:r>
          </a:p>
          <a:p>
            <a:pPr marL="616717" lvl="1" indent="-321457">
              <a:defRPr sz="1800">
                <a:solidFill>
                  <a:srgbClr val="000000"/>
                </a:solidFill>
              </a:defRPr>
            </a:pPr>
            <a:r>
              <a:rPr lang="en-US" sz="2250" dirty="0"/>
              <a:t>Communicate via pipe() or similar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250" dirty="0"/>
              <a:t>Pros?</a:t>
            </a:r>
          </a:p>
          <a:p>
            <a:pPr marL="616717" lvl="1" indent="-321457">
              <a:defRPr sz="1800">
                <a:solidFill>
                  <a:srgbClr val="000000"/>
                </a:solidFill>
              </a:defRPr>
            </a:pPr>
            <a:r>
              <a:rPr lang="en-US" sz="2250" dirty="0"/>
              <a:t> Don’t need new abstractions; good for security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250" dirty="0"/>
              <a:t>Cons?</a:t>
            </a:r>
          </a:p>
          <a:p>
            <a:pPr marL="616717" lvl="1" indent="-321457">
              <a:defRPr sz="1800">
                <a:solidFill>
                  <a:srgbClr val="000000"/>
                </a:solidFill>
              </a:defRPr>
            </a:pPr>
            <a:r>
              <a:rPr lang="en-US" sz="1969" dirty="0"/>
              <a:t>Cumbersome programming</a:t>
            </a:r>
          </a:p>
          <a:p>
            <a:pPr marL="616717" lvl="1" indent="-321457">
              <a:defRPr sz="1800">
                <a:solidFill>
                  <a:srgbClr val="000000"/>
                </a:solidFill>
              </a:defRPr>
            </a:pPr>
            <a:r>
              <a:rPr lang="en-US" sz="1969" dirty="0"/>
              <a:t>High c</a:t>
            </a:r>
            <a:r>
              <a:rPr lang="en-US" sz="2250" dirty="0"/>
              <a:t>ommunication overheads</a:t>
            </a:r>
          </a:p>
          <a:p>
            <a:pPr marL="616717" lvl="1" indent="-321457">
              <a:defRPr sz="1800">
                <a:solidFill>
                  <a:srgbClr val="000000"/>
                </a:solidFill>
              </a:defRPr>
            </a:pPr>
            <a:r>
              <a:rPr lang="en-US" sz="2250" dirty="0"/>
              <a:t>Expensive context switching (why expensive?)</a:t>
            </a:r>
            <a:endParaRPr lang="en-US" sz="2250" b="1" dirty="0"/>
          </a:p>
        </p:txBody>
      </p:sp>
    </p:spTree>
    <p:extLst>
      <p:ext uri="{BB962C8B-B14F-4D97-AF65-F5344CB8AC3E}">
        <p14:creationId xmlns:p14="http://schemas.microsoft.com/office/powerpoint/2010/main" val="20980588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556" dirty="0">
                <a:solidFill>
                  <a:srgbClr val="FFFFFF"/>
                </a:solidFill>
              </a:rPr>
              <a:t>Race Condition with LOAD and STORE</a:t>
            </a:r>
            <a:endParaRPr sz="4556" dirty="0">
              <a:solidFill>
                <a:srgbClr val="FFFFFF"/>
              </a:solidFill>
            </a:endParaRPr>
          </a:p>
        </p:txBody>
      </p:sp>
      <p:sp>
        <p:nvSpPr>
          <p:cNvPr id="321" name="Shape 321"/>
          <p:cNvSpPr>
            <a:spLocks noGrp="1"/>
          </p:cNvSpPr>
          <p:nvPr>
            <p:ph type="body" idx="4294967295"/>
          </p:nvPr>
        </p:nvSpPr>
        <p:spPr>
          <a:xfrm>
            <a:off x="527968" y="1603996"/>
            <a:ext cx="8616032" cy="486444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672" dirty="0">
                <a:latin typeface="Courier" charset="0"/>
                <a:ea typeface="Courier" charset="0"/>
                <a:cs typeface="Courier" charset="0"/>
              </a:rPr>
              <a:t>*lock == 0 initially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endParaRPr sz="2672" dirty="0">
              <a:latin typeface="Courier" charset="0"/>
              <a:ea typeface="Courier" charset="0"/>
              <a:cs typeface="Courier" charset="0"/>
            </a:endParaRPr>
          </a:p>
          <a:p>
            <a:pPr marL="0" indent="0" defTabSz="321457">
              <a:buNone/>
              <a:defRPr sz="1800">
                <a:solidFill>
                  <a:srgbClr val="000000"/>
                </a:solidFill>
              </a:defRPr>
            </a:pPr>
            <a:r>
              <a:rPr sz="2672" u="sng" dirty="0">
                <a:latin typeface="Courier" charset="0"/>
                <a:ea typeface="Courier" charset="0"/>
                <a:cs typeface="Courier" charset="0"/>
                <a:sym typeface="Helvetica"/>
              </a:rPr>
              <a:t>Thread 1								</a:t>
            </a:r>
            <a:r>
              <a:rPr lang="en-US" sz="2672" u="sng" dirty="0">
                <a:latin typeface="Courier" charset="0"/>
                <a:ea typeface="Courier" charset="0"/>
                <a:cs typeface="Courier" charset="0"/>
                <a:sym typeface="Helvetica"/>
              </a:rPr>
              <a:t>  </a:t>
            </a:r>
            <a:r>
              <a:rPr sz="2672" u="sng" dirty="0">
                <a:latin typeface="Courier" charset="0"/>
                <a:ea typeface="Courier" charset="0"/>
                <a:cs typeface="Courier" charset="0"/>
                <a:sym typeface="Helvetica"/>
              </a:rPr>
              <a:t>Thread 2    			 </a:t>
            </a:r>
          </a:p>
          <a:p>
            <a:pPr marL="0" indent="0" defTabSz="321457">
              <a:buNone/>
              <a:defRPr sz="1800">
                <a:solidFill>
                  <a:srgbClr val="000000"/>
                </a:solidFill>
              </a:defRPr>
            </a:pPr>
            <a:r>
              <a:rPr sz="2672" dirty="0">
                <a:latin typeface="Courier" charset="0"/>
                <a:ea typeface="Courier" charset="0"/>
                <a:cs typeface="Courier" charset="0"/>
                <a:sym typeface="Helvetica"/>
              </a:rPr>
              <a:t>while(*lock == 1)</a:t>
            </a:r>
          </a:p>
          <a:p>
            <a:pPr marL="0" indent="0" defTabSz="321457">
              <a:buNone/>
              <a:defRPr sz="1800">
                <a:solidFill>
                  <a:srgbClr val="000000"/>
                </a:solidFill>
              </a:defRPr>
            </a:pPr>
            <a:r>
              <a:rPr sz="2672" dirty="0">
                <a:latin typeface="Courier" charset="0"/>
                <a:ea typeface="Courier" charset="0"/>
                <a:cs typeface="Courier" charset="0"/>
                <a:sym typeface="Helvetica"/>
              </a:rPr>
              <a:t>												</a:t>
            </a:r>
            <a:r>
              <a:rPr lang="en-US" sz="2672" dirty="0">
                <a:latin typeface="Courier" charset="0"/>
                <a:ea typeface="Courier" charset="0"/>
                <a:cs typeface="Courier" charset="0"/>
                <a:sym typeface="Helvetica"/>
              </a:rPr>
              <a:t>		</a:t>
            </a:r>
            <a:r>
              <a:rPr sz="2672" dirty="0">
                <a:latin typeface="Courier" charset="0"/>
                <a:ea typeface="Courier" charset="0"/>
                <a:cs typeface="Courier" charset="0"/>
                <a:sym typeface="Helvetica"/>
              </a:rPr>
              <a:t>while(*lock == 1)</a:t>
            </a:r>
          </a:p>
          <a:p>
            <a:pPr marL="0" indent="0" defTabSz="321457">
              <a:buNone/>
              <a:defRPr sz="1800">
                <a:solidFill>
                  <a:srgbClr val="000000"/>
                </a:solidFill>
              </a:defRPr>
            </a:pPr>
            <a:r>
              <a:rPr sz="2672" dirty="0">
                <a:latin typeface="Courier" charset="0"/>
                <a:ea typeface="Courier" charset="0"/>
                <a:cs typeface="Courier" charset="0"/>
                <a:sym typeface="Helvetica"/>
              </a:rPr>
              <a:t>												</a:t>
            </a:r>
            <a:r>
              <a:rPr lang="en-US" sz="2672" dirty="0">
                <a:latin typeface="Courier" charset="0"/>
                <a:ea typeface="Courier" charset="0"/>
                <a:cs typeface="Courier" charset="0"/>
                <a:sym typeface="Helvetica"/>
              </a:rPr>
              <a:t>		</a:t>
            </a:r>
            <a:r>
              <a:rPr sz="2672" dirty="0">
                <a:latin typeface="Courier" charset="0"/>
                <a:ea typeface="Courier" charset="0"/>
                <a:cs typeface="Courier" charset="0"/>
                <a:sym typeface="Helvetica"/>
              </a:rPr>
              <a:t>*lock = 1</a:t>
            </a:r>
          </a:p>
          <a:p>
            <a:pPr marL="0" indent="0" defTabSz="321457">
              <a:buNone/>
              <a:defRPr sz="1800">
                <a:solidFill>
                  <a:srgbClr val="000000"/>
                </a:solidFill>
              </a:defRPr>
            </a:pPr>
            <a:r>
              <a:rPr sz="2672" dirty="0">
                <a:latin typeface="Courier" charset="0"/>
                <a:ea typeface="Courier" charset="0"/>
                <a:cs typeface="Courier" charset="0"/>
                <a:sym typeface="Helvetica"/>
              </a:rPr>
              <a:t>*lock = 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2893" y="5795349"/>
            <a:ext cx="8834663" cy="9578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12" dirty="0">
                <a:solidFill>
                  <a:schemeClr val="bg1"/>
                </a:solidFill>
              </a:rPr>
              <a:t>Both threads grab lock!</a:t>
            </a:r>
          </a:p>
          <a:p>
            <a:r>
              <a:rPr lang="en-US" sz="2812" dirty="0">
                <a:solidFill>
                  <a:schemeClr val="bg1"/>
                </a:solidFill>
              </a:rPr>
              <a:t>Problem: Testing lock and setting lock are not atomic</a:t>
            </a:r>
          </a:p>
        </p:txBody>
      </p:sp>
    </p:spTree>
    <p:extLst>
      <p:ext uri="{BB962C8B-B14F-4D97-AF65-F5344CB8AC3E}">
        <p14:creationId xmlns:p14="http://schemas.microsoft.com/office/powerpoint/2010/main" val="24187294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/>
          </p:cNvSpPr>
          <p:nvPr>
            <p:ph type="title"/>
          </p:nvPr>
        </p:nvSpPr>
        <p:spPr>
          <a:xfrm>
            <a:off x="321469" y="62754"/>
            <a:ext cx="8473916" cy="1283167"/>
          </a:xfrm>
          <a:prstGeom prst="rect">
            <a:avLst/>
          </a:prstGeom>
        </p:spPr>
        <p:txBody>
          <a:bodyPr/>
          <a:lstStyle>
            <a:lvl1pPr defTabSz="356362">
              <a:defRPr sz="48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31">
                <a:solidFill>
                  <a:srgbClr val="FFFFFF"/>
                </a:solidFill>
              </a:rPr>
              <a:t>xchg: atomic exchange, </a:t>
            </a:r>
            <a:br>
              <a:rPr lang="en-US" sz="3431">
                <a:solidFill>
                  <a:srgbClr val="FFFFFF"/>
                </a:solidFill>
              </a:rPr>
            </a:br>
            <a:r>
              <a:rPr sz="3431">
                <a:solidFill>
                  <a:srgbClr val="FFFFFF"/>
                </a:solidFill>
              </a:rPr>
              <a:t>or test-and-set</a:t>
            </a:r>
          </a:p>
        </p:txBody>
      </p:sp>
      <p:sp>
        <p:nvSpPr>
          <p:cNvPr id="268" name="Shape 268"/>
          <p:cNvSpPr>
            <a:spLocks noGrp="1"/>
          </p:cNvSpPr>
          <p:nvPr>
            <p:ph type="body" idx="4294967295"/>
          </p:nvPr>
        </p:nvSpPr>
        <p:spPr>
          <a:xfrm>
            <a:off x="0" y="1533674"/>
            <a:ext cx="7219652" cy="305730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321457">
              <a:buNone/>
              <a:tabLst>
                <a:tab pos="250022" algn="l"/>
                <a:tab pos="500045" algn="l"/>
                <a:tab pos="750067" algn="l"/>
                <a:tab pos="1000089" algn="l"/>
                <a:tab pos="1250112" algn="l"/>
                <a:tab pos="1500134" algn="l"/>
                <a:tab pos="1750157" algn="l"/>
                <a:tab pos="2000179" algn="l"/>
                <a:tab pos="2250201" algn="l"/>
                <a:tab pos="2500224" algn="l"/>
                <a:tab pos="2750246" algn="l"/>
                <a:tab pos="3000268" algn="l"/>
              </a:tabLst>
              <a:defRPr sz="1800">
                <a:solidFill>
                  <a:srgbClr val="000000"/>
                </a:solidFill>
              </a:defRPr>
            </a:pPr>
            <a:r>
              <a:rPr sz="1828" dirty="0">
                <a:latin typeface="Menlo"/>
                <a:ea typeface="Menlo"/>
                <a:cs typeface="Menlo"/>
                <a:sym typeface="Menlo"/>
              </a:rPr>
              <a:t>// xchg(int *addr, int newval)                  </a:t>
            </a:r>
            <a:br>
              <a:rPr lang="en-US" sz="1828" dirty="0">
                <a:latin typeface="Menlo"/>
                <a:ea typeface="Menlo"/>
                <a:cs typeface="Menlo"/>
                <a:sym typeface="Menlo"/>
              </a:rPr>
            </a:br>
            <a:r>
              <a:rPr sz="1828" dirty="0">
                <a:latin typeface="Menlo"/>
                <a:ea typeface="Menlo"/>
                <a:cs typeface="Menlo"/>
                <a:sym typeface="Menlo"/>
              </a:rPr>
              <a:t>// return what </a:t>
            </a: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wa</a:t>
            </a:r>
            <a:r>
              <a:rPr sz="1828" dirty="0">
                <a:latin typeface="Menlo"/>
                <a:ea typeface="Menlo"/>
                <a:cs typeface="Menlo"/>
                <a:sym typeface="Menlo"/>
              </a:rPr>
              <a:t>s pointed to by addr              </a:t>
            </a:r>
            <a:br>
              <a:rPr lang="en-US" sz="1828" dirty="0">
                <a:latin typeface="Menlo"/>
                <a:ea typeface="Menlo"/>
                <a:cs typeface="Menlo"/>
                <a:sym typeface="Menlo"/>
              </a:rPr>
            </a:br>
            <a:r>
              <a:rPr sz="1828" dirty="0">
                <a:latin typeface="Menlo"/>
                <a:ea typeface="Menlo"/>
                <a:cs typeface="Menlo"/>
                <a:sym typeface="Menlo"/>
              </a:rPr>
              <a:t>// at the same time, store newval into addr  </a:t>
            </a:r>
            <a:endParaRPr lang="en-US" sz="1828" dirty="0">
              <a:latin typeface="Menlo"/>
              <a:ea typeface="Menlo"/>
              <a:cs typeface="Menlo"/>
              <a:sym typeface="Menlo"/>
            </a:endParaRPr>
          </a:p>
          <a:p>
            <a:pPr marL="0" indent="0" defTabSz="321457">
              <a:buNone/>
              <a:tabLst>
                <a:tab pos="250022" algn="l"/>
                <a:tab pos="500045" algn="l"/>
                <a:tab pos="750067" algn="l"/>
                <a:tab pos="1000089" algn="l"/>
                <a:tab pos="1250112" algn="l"/>
                <a:tab pos="1500134" algn="l"/>
                <a:tab pos="1750157" algn="l"/>
                <a:tab pos="2000179" algn="l"/>
                <a:tab pos="2250201" algn="l"/>
                <a:tab pos="2500224" algn="l"/>
                <a:tab pos="2750246" algn="l"/>
                <a:tab pos="3000268" algn="l"/>
              </a:tabLst>
              <a:defRPr sz="1800">
                <a:solidFill>
                  <a:srgbClr val="000000"/>
                </a:solidFill>
              </a:defRPr>
            </a:pPr>
            <a:r>
              <a:rPr lang="en-US" sz="1828" dirty="0" err="1"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 </a:t>
            </a:r>
            <a:r>
              <a:rPr lang="en-US" sz="1828" dirty="0" err="1">
                <a:solidFill>
                  <a:srgbClr val="0070C0"/>
                </a:solidFill>
                <a:latin typeface="Menlo"/>
                <a:ea typeface="Menlo"/>
                <a:cs typeface="Menlo"/>
                <a:sym typeface="Menlo"/>
              </a:rPr>
              <a:t>xchg</a:t>
            </a: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lang="en-US" sz="1828" dirty="0" err="1"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 *</a:t>
            </a:r>
            <a:r>
              <a:rPr lang="en-US" sz="1828" dirty="0" err="1">
                <a:latin typeface="Menlo"/>
                <a:ea typeface="Menlo"/>
                <a:cs typeface="Menlo"/>
                <a:sym typeface="Menlo"/>
              </a:rPr>
              <a:t>addr</a:t>
            </a: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lang="en-US" sz="1828" dirty="0" err="1"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 </a:t>
            </a:r>
            <a:r>
              <a:rPr lang="en-US" sz="1828" dirty="0" err="1">
                <a:latin typeface="Menlo"/>
                <a:ea typeface="Menlo"/>
                <a:cs typeface="Menlo"/>
                <a:sym typeface="Menlo"/>
              </a:rPr>
              <a:t>newval</a:t>
            </a: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) {</a:t>
            </a:r>
            <a:br>
              <a:rPr lang="en-US" sz="1828" dirty="0"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	</a:t>
            </a:r>
            <a:r>
              <a:rPr lang="en-US" sz="1828" dirty="0" err="1"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 old = *</a:t>
            </a:r>
            <a:r>
              <a:rPr lang="en-US" sz="1828" dirty="0" err="1">
                <a:latin typeface="Menlo"/>
                <a:ea typeface="Menlo"/>
                <a:cs typeface="Menlo"/>
                <a:sym typeface="Menlo"/>
              </a:rPr>
              <a:t>addr</a:t>
            </a: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lang="en-US" sz="1828" dirty="0"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	*</a:t>
            </a:r>
            <a:r>
              <a:rPr lang="en-US" sz="1828" dirty="0" err="1">
                <a:latin typeface="Menlo"/>
                <a:ea typeface="Menlo"/>
                <a:cs typeface="Menlo"/>
                <a:sym typeface="Menlo"/>
              </a:rPr>
              <a:t>addr</a:t>
            </a: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 = </a:t>
            </a:r>
            <a:r>
              <a:rPr lang="en-US" sz="1828" dirty="0" err="1">
                <a:latin typeface="Menlo"/>
                <a:ea typeface="Menlo"/>
                <a:cs typeface="Menlo"/>
                <a:sym typeface="Menlo"/>
              </a:rPr>
              <a:t>newval</a:t>
            </a: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lang="en-US" sz="1828" dirty="0"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	return old;</a:t>
            </a:r>
            <a:br>
              <a:rPr lang="en-US" sz="1828" dirty="0"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latin typeface="Menlo"/>
                <a:ea typeface="Menlo"/>
                <a:cs typeface="Menlo"/>
                <a:sym typeface="Menlo"/>
              </a:rPr>
              <a:t>}</a:t>
            </a:r>
            <a:r>
              <a:rPr sz="1828" dirty="0">
                <a:latin typeface="Menlo"/>
                <a:ea typeface="Menlo"/>
                <a:cs typeface="Menlo"/>
                <a:sym typeface="Menlo"/>
              </a:rPr>
              <a:t>            </a:t>
            </a:r>
            <a:r>
              <a:rPr sz="1828" dirty="0">
                <a:solidFill>
                  <a:srgbClr val="D7391E"/>
                </a:solidFill>
                <a:latin typeface="Menlo"/>
                <a:ea typeface="Menlo"/>
                <a:cs typeface="Menlo"/>
                <a:sym typeface="Menlo"/>
              </a:rPr>
              <a:t>                                          </a:t>
            </a:r>
            <a:endParaRPr sz="1828" dirty="0">
              <a:latin typeface="Menlo"/>
              <a:ea typeface="Menlo"/>
              <a:cs typeface="Menlo"/>
              <a:sym typeface="Menlo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5773" y="4066370"/>
            <a:ext cx="8363872" cy="2819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21457">
              <a:tabLst>
                <a:tab pos="250022" algn="l"/>
                <a:tab pos="500045" algn="l"/>
                <a:tab pos="750067" algn="l"/>
                <a:tab pos="1000089" algn="l"/>
                <a:tab pos="1250112" algn="l"/>
                <a:tab pos="1500134" algn="l"/>
                <a:tab pos="1750157" algn="l"/>
                <a:tab pos="2000179" algn="l"/>
                <a:tab pos="2250201" algn="l"/>
                <a:tab pos="2500224" algn="l"/>
                <a:tab pos="2750246" algn="l"/>
                <a:tab pos="3000268" algn="l"/>
              </a:tabLst>
              <a:defRPr sz="1800">
                <a:solidFill>
                  <a:srgbClr val="000000"/>
                </a:solidFill>
              </a:defRPr>
            </a:pPr>
            <a:r>
              <a:rPr lang="en-US" sz="1969" dirty="0">
                <a:solidFill>
                  <a:schemeClr val="bg1"/>
                </a:solidFill>
                <a:latin typeface="Menlo"/>
                <a:ea typeface="Menlo"/>
                <a:cs typeface="Menlo"/>
                <a:sym typeface="Menlo"/>
              </a:rPr>
              <a:t>static inline </a:t>
            </a:r>
            <a:r>
              <a:rPr lang="en-US" sz="1969" dirty="0" err="1">
                <a:solidFill>
                  <a:schemeClr val="bg1"/>
                </a:solidFill>
                <a:latin typeface="Menlo"/>
                <a:ea typeface="Menlo"/>
                <a:cs typeface="Menlo"/>
                <a:sym typeface="Menlo"/>
              </a:rPr>
              <a:t>uint</a:t>
            </a:r>
            <a:r>
              <a:rPr lang="en-US" sz="1969" dirty="0">
                <a:solidFill>
                  <a:schemeClr val="bg1"/>
                </a:solidFill>
                <a:latin typeface="Menlo"/>
                <a:ea typeface="Menlo"/>
                <a:cs typeface="Menlo"/>
                <a:sym typeface="Menlo"/>
              </a:rPr>
              <a:t> </a:t>
            </a:r>
            <a:br>
              <a:rPr lang="en-US" sz="1969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lang="en-US" sz="1969" dirty="0" err="1">
                <a:solidFill>
                  <a:srgbClr val="0070C0"/>
                </a:solidFill>
                <a:latin typeface="Menlo"/>
                <a:ea typeface="Menlo"/>
                <a:cs typeface="Menlo"/>
                <a:sym typeface="Menlo"/>
              </a:rPr>
              <a:t>xchg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lang="en-US" sz="1969" dirty="0">
                <a:solidFill>
                  <a:schemeClr val="bg1"/>
                </a:solidFill>
                <a:latin typeface="Menlo"/>
                <a:ea typeface="Menlo"/>
                <a:cs typeface="Menlo"/>
                <a:sym typeface="Menlo"/>
              </a:rPr>
              <a:t>volatile unsigned </a:t>
            </a:r>
            <a:r>
              <a:rPr lang="en-US" sz="1969" dirty="0" err="1">
                <a:solidFill>
                  <a:schemeClr val="bg1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969" dirty="0">
                <a:solidFill>
                  <a:schemeClr val="bg1"/>
                </a:solidFill>
                <a:latin typeface="Menlo"/>
                <a:ea typeface="Menlo"/>
                <a:cs typeface="Menlo"/>
                <a:sym typeface="Menlo"/>
              </a:rPr>
              <a:t> 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*</a:t>
            </a:r>
            <a:r>
              <a:rPr lang="en-US" sz="1969" dirty="0" err="1">
                <a:solidFill>
                  <a:srgbClr val="CE7924"/>
                </a:solidFill>
                <a:latin typeface="Menlo"/>
                <a:ea typeface="Menlo"/>
                <a:cs typeface="Menlo"/>
                <a:sym typeface="Menlo"/>
              </a:rPr>
              <a:t>addr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lang="en-US" sz="1969" dirty="0">
                <a:solidFill>
                  <a:schemeClr val="bg1"/>
                </a:solidFill>
                <a:latin typeface="Menlo"/>
                <a:ea typeface="Menlo"/>
                <a:cs typeface="Menlo"/>
                <a:sym typeface="Menlo"/>
              </a:rPr>
              <a:t>unsigned </a:t>
            </a:r>
            <a:r>
              <a:rPr lang="en-US" sz="1969" dirty="0" err="1">
                <a:solidFill>
                  <a:schemeClr val="bg1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969" dirty="0">
                <a:solidFill>
                  <a:schemeClr val="bg1"/>
                </a:solidFill>
                <a:latin typeface="Menlo"/>
                <a:ea typeface="Menlo"/>
                <a:cs typeface="Menlo"/>
                <a:sym typeface="Menlo"/>
              </a:rPr>
              <a:t> </a:t>
            </a:r>
            <a:r>
              <a:rPr lang="en-US" sz="1969" dirty="0" err="1">
                <a:solidFill>
                  <a:srgbClr val="CE7924"/>
                </a:solidFill>
                <a:latin typeface="Menlo"/>
                <a:ea typeface="Menlo"/>
                <a:cs typeface="Menlo"/>
                <a:sym typeface="Menlo"/>
              </a:rPr>
              <a:t>newval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) {</a:t>
            </a:r>
          </a:p>
          <a:p>
            <a:pPr defTabSz="321457">
              <a:tabLst>
                <a:tab pos="250022" algn="l"/>
                <a:tab pos="500045" algn="l"/>
                <a:tab pos="750067" algn="l"/>
                <a:tab pos="1000089" algn="l"/>
                <a:tab pos="1250112" algn="l"/>
                <a:tab pos="1500134" algn="l"/>
                <a:tab pos="1750157" algn="l"/>
                <a:tab pos="2000179" algn="l"/>
                <a:tab pos="2250201" algn="l"/>
                <a:tab pos="2500224" algn="l"/>
                <a:tab pos="2750246" algn="l"/>
                <a:tab pos="3000268" algn="l"/>
              </a:tabLst>
              <a:defRPr sz="1800">
                <a:solidFill>
                  <a:srgbClr val="000000"/>
                </a:solidFill>
              </a:defRPr>
            </a:pP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lang="en-US" sz="1969" dirty="0" err="1">
                <a:solidFill>
                  <a:schemeClr val="bg1"/>
                </a:solidFill>
                <a:latin typeface="Menlo"/>
                <a:ea typeface="Menlo"/>
                <a:cs typeface="Menlo"/>
                <a:sym typeface="Menlo"/>
              </a:rPr>
              <a:t>uint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</a:t>
            </a:r>
            <a:r>
              <a:rPr lang="en-US" sz="1969" dirty="0">
                <a:solidFill>
                  <a:srgbClr val="CE7924"/>
                </a:solidFill>
                <a:latin typeface="Menlo"/>
                <a:ea typeface="Menlo"/>
                <a:cs typeface="Menlo"/>
                <a:sym typeface="Menlo"/>
              </a:rPr>
              <a:t>result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;</a:t>
            </a:r>
          </a:p>
          <a:p>
            <a:pPr defTabSz="321457">
              <a:tabLst>
                <a:tab pos="250022" algn="l"/>
                <a:tab pos="500045" algn="l"/>
                <a:tab pos="750067" algn="l"/>
                <a:tab pos="1000089" algn="l"/>
                <a:tab pos="1250112" algn="l"/>
                <a:tab pos="1500134" algn="l"/>
                <a:tab pos="1750157" algn="l"/>
                <a:tab pos="2000179" algn="l"/>
                <a:tab pos="2250201" algn="l"/>
                <a:tab pos="2500224" algn="l"/>
                <a:tab pos="2750246" algn="l"/>
                <a:tab pos="3000268" algn="l"/>
              </a:tabLst>
              <a:defRPr sz="1800">
                <a:solidFill>
                  <a:srgbClr val="000000"/>
                </a:solidFill>
              </a:defRPr>
            </a:pP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lang="en-US" sz="1969" dirty="0" err="1">
                <a:solidFill>
                  <a:schemeClr val="tx1"/>
                </a:solidFill>
                <a:latin typeface="Menlo"/>
                <a:ea typeface="Menlo"/>
                <a:cs typeface="Menlo"/>
                <a:sym typeface="Menlo"/>
              </a:rPr>
              <a:t>asm</a:t>
            </a:r>
            <a:r>
              <a:rPr lang="en-US" sz="1969" dirty="0">
                <a:solidFill>
                  <a:schemeClr val="tx1"/>
                </a:solidFill>
                <a:latin typeface="Menlo"/>
                <a:ea typeface="Menlo"/>
                <a:cs typeface="Menlo"/>
                <a:sym typeface="Menlo"/>
              </a:rPr>
              <a:t> volatile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lang="en-US" sz="1969" dirty="0">
                <a:solidFill>
                  <a:srgbClr val="AF3782"/>
                </a:solidFill>
                <a:latin typeface="Menlo"/>
                <a:ea typeface="Menlo"/>
                <a:cs typeface="Menlo"/>
                <a:sym typeface="Menlo"/>
              </a:rPr>
              <a:t>"lock; </a:t>
            </a:r>
            <a:r>
              <a:rPr lang="en-US" sz="1969" dirty="0" err="1">
                <a:solidFill>
                  <a:srgbClr val="AF3782"/>
                </a:solidFill>
                <a:latin typeface="Menlo"/>
                <a:ea typeface="Menlo"/>
                <a:cs typeface="Menlo"/>
                <a:sym typeface="Menlo"/>
              </a:rPr>
              <a:t>xchgl</a:t>
            </a:r>
            <a:r>
              <a:rPr lang="en-US" sz="1969" dirty="0">
                <a:solidFill>
                  <a:srgbClr val="AF3782"/>
                </a:solidFill>
                <a:latin typeface="Menlo"/>
                <a:ea typeface="Menlo"/>
                <a:cs typeface="Menlo"/>
                <a:sym typeface="Menlo"/>
              </a:rPr>
              <a:t> %0, %1"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:</a:t>
            </a:r>
          </a:p>
          <a:p>
            <a:pPr defTabSz="321457">
              <a:tabLst>
                <a:tab pos="250022" algn="l"/>
                <a:tab pos="500045" algn="l"/>
                <a:tab pos="750067" algn="l"/>
                <a:tab pos="1000089" algn="l"/>
                <a:tab pos="1250112" algn="l"/>
                <a:tab pos="1500134" algn="l"/>
                <a:tab pos="1750157" algn="l"/>
                <a:tab pos="2000179" algn="l"/>
                <a:tab pos="2250201" algn="l"/>
                <a:tab pos="2500224" algn="l"/>
                <a:tab pos="2750246" algn="l"/>
                <a:tab pos="3000268" algn="l"/>
              </a:tabLst>
              <a:defRPr sz="1800">
                <a:solidFill>
                  <a:srgbClr val="000000"/>
                </a:solidFill>
              </a:defRPr>
            </a:pP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                </a:t>
            </a:r>
            <a:r>
              <a:rPr lang="en-US" sz="1969" dirty="0">
                <a:solidFill>
                  <a:srgbClr val="AF3782"/>
                </a:solidFill>
                <a:latin typeface="Menlo"/>
                <a:ea typeface="Menlo"/>
                <a:cs typeface="Menlo"/>
                <a:sym typeface="Menlo"/>
              </a:rPr>
              <a:t>"+m"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(*</a:t>
            </a:r>
            <a:r>
              <a:rPr lang="en-US" sz="1969" dirty="0" err="1">
                <a:latin typeface="Menlo"/>
                <a:ea typeface="Menlo"/>
                <a:cs typeface="Menlo"/>
                <a:sym typeface="Menlo"/>
              </a:rPr>
              <a:t>addr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), </a:t>
            </a:r>
            <a:r>
              <a:rPr lang="en-US" sz="1969" dirty="0">
                <a:solidFill>
                  <a:srgbClr val="AF3782"/>
                </a:solidFill>
                <a:latin typeface="Menlo"/>
                <a:ea typeface="Menlo"/>
                <a:cs typeface="Menlo"/>
                <a:sym typeface="Menlo"/>
              </a:rPr>
              <a:t>"=a"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(result) :</a:t>
            </a:r>
          </a:p>
          <a:p>
            <a:pPr defTabSz="321457">
              <a:tabLst>
                <a:tab pos="250022" algn="l"/>
                <a:tab pos="500045" algn="l"/>
                <a:tab pos="750067" algn="l"/>
                <a:tab pos="1000089" algn="l"/>
                <a:tab pos="1250112" algn="l"/>
                <a:tab pos="1500134" algn="l"/>
                <a:tab pos="1750157" algn="l"/>
                <a:tab pos="2000179" algn="l"/>
                <a:tab pos="2250201" algn="l"/>
                <a:tab pos="2500224" algn="l"/>
                <a:tab pos="2750246" algn="l"/>
                <a:tab pos="3000268" algn="l"/>
              </a:tabLst>
              <a:defRPr sz="1800">
                <a:solidFill>
                  <a:srgbClr val="000000"/>
                </a:solidFill>
              </a:defRPr>
            </a:pP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                </a:t>
            </a:r>
            <a:r>
              <a:rPr lang="en-US" sz="1969" dirty="0">
                <a:solidFill>
                  <a:srgbClr val="AF3782"/>
                </a:solidFill>
                <a:latin typeface="Menlo"/>
                <a:ea typeface="Menlo"/>
                <a:cs typeface="Menlo"/>
                <a:sym typeface="Menlo"/>
              </a:rPr>
              <a:t>"1"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(</a:t>
            </a:r>
            <a:r>
              <a:rPr lang="en-US" sz="1969" dirty="0" err="1">
                <a:latin typeface="Menlo"/>
                <a:ea typeface="Menlo"/>
                <a:cs typeface="Menlo"/>
                <a:sym typeface="Menlo"/>
              </a:rPr>
              <a:t>newval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) : </a:t>
            </a:r>
            <a:r>
              <a:rPr lang="en-US" sz="1969" dirty="0">
                <a:solidFill>
                  <a:srgbClr val="AF3782"/>
                </a:solidFill>
                <a:latin typeface="Menlo"/>
                <a:ea typeface="Menlo"/>
                <a:cs typeface="Menlo"/>
                <a:sym typeface="Menlo"/>
              </a:rPr>
              <a:t>"cc"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);</a:t>
            </a:r>
          </a:p>
          <a:p>
            <a:pPr defTabSz="321457">
              <a:tabLst>
                <a:tab pos="250022" algn="l"/>
                <a:tab pos="500045" algn="l"/>
                <a:tab pos="750067" algn="l"/>
                <a:tab pos="1000089" algn="l"/>
                <a:tab pos="1250112" algn="l"/>
                <a:tab pos="1500134" algn="l"/>
                <a:tab pos="1750157" algn="l"/>
                <a:tab pos="2000179" algn="l"/>
                <a:tab pos="2250201" algn="l"/>
                <a:tab pos="2500224" algn="l"/>
                <a:tab pos="2750246" algn="l"/>
                <a:tab pos="3000268" algn="l"/>
              </a:tabLst>
              <a:defRPr sz="1800">
                <a:solidFill>
                  <a:srgbClr val="000000"/>
                </a:solidFill>
              </a:defRPr>
            </a:pP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lang="en-US" sz="1969" dirty="0">
                <a:solidFill>
                  <a:schemeClr val="tx1"/>
                </a:solidFill>
                <a:latin typeface="Menlo"/>
                <a:ea typeface="Menlo"/>
                <a:cs typeface="Menlo"/>
                <a:sym typeface="Menlo"/>
              </a:rPr>
              <a:t>return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result;</a:t>
            </a:r>
          </a:p>
          <a:p>
            <a:pPr defTabSz="321457">
              <a:tabLst>
                <a:tab pos="250022" algn="l"/>
                <a:tab pos="500045" algn="l"/>
                <a:tab pos="750067" algn="l"/>
                <a:tab pos="1000089" algn="l"/>
                <a:tab pos="1250112" algn="l"/>
                <a:tab pos="1500134" algn="l"/>
                <a:tab pos="1750157" algn="l"/>
                <a:tab pos="2000179" algn="l"/>
                <a:tab pos="2250201" algn="l"/>
                <a:tab pos="2500224" algn="l"/>
                <a:tab pos="2750246" algn="l"/>
                <a:tab pos="3000268" algn="l"/>
              </a:tabLst>
              <a:defRPr sz="1800">
                <a:solidFill>
                  <a:srgbClr val="000000"/>
                </a:solidFill>
              </a:defRPr>
            </a:pP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6554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 Implementation with XCHG</a:t>
            </a:r>
          </a:p>
        </p:txBody>
      </p:sp>
      <p:sp>
        <p:nvSpPr>
          <p:cNvPr id="3" name="Rectangle 2"/>
          <p:cNvSpPr/>
          <p:nvPr/>
        </p:nvSpPr>
        <p:spPr>
          <a:xfrm>
            <a:off x="255667" y="1470841"/>
            <a:ext cx="8631079" cy="54599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18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typedef</a:t>
            </a:r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18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struct</a:t>
            </a:r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__</a:t>
            </a:r>
            <a:r>
              <a:rPr lang="en-US" sz="218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lock_t</a:t>
            </a:r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{ </a:t>
            </a: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18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flag; </a:t>
            </a: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sz="218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lock_t</a:t>
            </a:r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; </a:t>
            </a:r>
          </a:p>
          <a:p>
            <a:pPr algn="l"/>
            <a:endParaRPr lang="en-US" sz="2180" dirty="0">
              <a:solidFill>
                <a:schemeClr val="bg2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void </a:t>
            </a:r>
            <a:r>
              <a:rPr lang="en-US" sz="218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init</a:t>
            </a:r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18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lock_t</a:t>
            </a:r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*lock) { </a:t>
            </a: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	lock-&gt;flag = ??; </a:t>
            </a: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} </a:t>
            </a:r>
          </a:p>
          <a:p>
            <a:pPr algn="l"/>
            <a:endParaRPr lang="en-US" sz="2180" dirty="0">
              <a:solidFill>
                <a:schemeClr val="bg2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void acquire(</a:t>
            </a:r>
            <a:r>
              <a:rPr lang="en-US" sz="218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lock_t</a:t>
            </a:r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*lock) { </a:t>
            </a: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	????; </a:t>
            </a: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	// spin-wait (do nothing) </a:t>
            </a: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} </a:t>
            </a:r>
          </a:p>
          <a:p>
            <a:pPr algn="l"/>
            <a:endParaRPr lang="en-US" sz="2180" dirty="0">
              <a:solidFill>
                <a:schemeClr val="bg2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void release(</a:t>
            </a:r>
            <a:r>
              <a:rPr lang="en-US" sz="218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lock_t</a:t>
            </a:r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*lock) { </a:t>
            </a: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	lock-&gt;flag = ??; </a:t>
            </a:r>
          </a:p>
          <a:p>
            <a:pPr algn="l"/>
            <a:r>
              <a:rPr lang="en-US" sz="218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} </a:t>
            </a:r>
          </a:p>
        </p:txBody>
      </p:sp>
      <p:sp>
        <p:nvSpPr>
          <p:cNvPr id="4" name="Rectangle 3"/>
          <p:cNvSpPr/>
          <p:nvPr/>
        </p:nvSpPr>
        <p:spPr>
          <a:xfrm>
            <a:off x="3844766" y="4445151"/>
            <a:ext cx="5659279" cy="395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969" dirty="0" err="1"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</a:t>
            </a:r>
            <a:r>
              <a:rPr lang="en-US" sz="1969" dirty="0" err="1">
                <a:solidFill>
                  <a:srgbClr val="0070C0"/>
                </a:solidFill>
                <a:latin typeface="Menlo"/>
                <a:ea typeface="Menlo"/>
                <a:cs typeface="Menlo"/>
                <a:sym typeface="Menlo"/>
              </a:rPr>
              <a:t>xchg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lang="en-US" sz="1969" dirty="0" err="1"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*</a:t>
            </a:r>
            <a:r>
              <a:rPr lang="en-US" sz="1969" dirty="0" err="1">
                <a:latin typeface="Menlo"/>
                <a:ea typeface="Menlo"/>
                <a:cs typeface="Menlo"/>
                <a:sym typeface="Menlo"/>
              </a:rPr>
              <a:t>addr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lang="en-US" sz="1969" dirty="0" err="1"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 </a:t>
            </a:r>
            <a:r>
              <a:rPr lang="en-US" sz="1969" dirty="0" err="1">
                <a:latin typeface="Menlo"/>
                <a:ea typeface="Menlo"/>
                <a:cs typeface="Menlo"/>
                <a:sym typeface="Menlo"/>
              </a:rPr>
              <a:t>newval</a:t>
            </a:r>
            <a:r>
              <a:rPr lang="en-US" sz="1969" dirty="0">
                <a:latin typeface="Menlo"/>
                <a:ea typeface="Menlo"/>
                <a:cs typeface="Menlo"/>
                <a:sym typeface="Menlo"/>
              </a:rPr>
              <a:t>) </a:t>
            </a:r>
            <a:endParaRPr lang="en-US" sz="1969" dirty="0"/>
          </a:p>
        </p:txBody>
      </p:sp>
    </p:spTree>
    <p:extLst>
      <p:ext uri="{BB962C8B-B14F-4D97-AF65-F5344CB8AC3E}">
        <p14:creationId xmlns:p14="http://schemas.microsoft.com/office/powerpoint/2010/main" val="11690865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XCHG Implementation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255667" y="1345921"/>
            <a:ext cx="863107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25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typedef</a:t>
            </a:r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25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struct</a:t>
            </a:r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__</a:t>
            </a:r>
            <a:r>
              <a:rPr lang="en-US" sz="225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lock_t</a:t>
            </a:r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{ </a:t>
            </a: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25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flag; </a:t>
            </a: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sz="225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lock_t</a:t>
            </a:r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; </a:t>
            </a:r>
          </a:p>
          <a:p>
            <a:pPr algn="l"/>
            <a:endParaRPr lang="en-US" sz="2250" dirty="0">
              <a:solidFill>
                <a:schemeClr val="bg2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void </a:t>
            </a:r>
            <a:r>
              <a:rPr lang="en-US" sz="225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init</a:t>
            </a:r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25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lock_t</a:t>
            </a:r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*lock) { </a:t>
            </a: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	lock-&gt;flag = 0; </a:t>
            </a: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} </a:t>
            </a:r>
          </a:p>
          <a:p>
            <a:pPr algn="l"/>
            <a:endParaRPr lang="en-US" sz="2250" dirty="0">
              <a:solidFill>
                <a:schemeClr val="bg2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void acquire(</a:t>
            </a:r>
            <a:r>
              <a:rPr lang="en-US" sz="225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lock_t</a:t>
            </a:r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*lock) { </a:t>
            </a: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	while(</a:t>
            </a:r>
            <a:r>
              <a:rPr lang="en-US" sz="225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xchg</a:t>
            </a:r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(&amp;lock-&gt;flag, 1) == 1) ; </a:t>
            </a: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	// spin-wait (do nothing) </a:t>
            </a: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} </a:t>
            </a:r>
          </a:p>
          <a:p>
            <a:pPr algn="l"/>
            <a:endParaRPr lang="en-US" sz="2250" dirty="0">
              <a:solidFill>
                <a:schemeClr val="bg2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void release(</a:t>
            </a:r>
            <a:r>
              <a:rPr lang="en-US" sz="2250" dirty="0" err="1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lock_t</a:t>
            </a:r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 *lock) { </a:t>
            </a: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	lock-&gt;flag = 0; </a:t>
            </a:r>
          </a:p>
          <a:p>
            <a:pPr algn="l"/>
            <a:r>
              <a:rPr lang="en-US" sz="2250" dirty="0">
                <a:solidFill>
                  <a:schemeClr val="bg2"/>
                </a:solidFill>
                <a:latin typeface="Courier" charset="0"/>
                <a:ea typeface="Courier" charset="0"/>
                <a:cs typeface="Courier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2371758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Atomic HW Instructions</a:t>
            </a:r>
          </a:p>
        </p:txBody>
      </p:sp>
      <p:sp>
        <p:nvSpPr>
          <p:cNvPr id="3" name="Shape 268"/>
          <p:cNvSpPr txBox="1">
            <a:spLocks/>
          </p:cNvSpPr>
          <p:nvPr/>
        </p:nvSpPr>
        <p:spPr>
          <a:xfrm>
            <a:off x="225773" y="1533763"/>
            <a:ext cx="8723917" cy="3056811"/>
          </a:xfrm>
          <a:prstGeom prst="rect">
            <a:avLst/>
          </a:prstGeom>
        </p:spPr>
        <p:txBody>
          <a:bodyPr vert="horz" lIns="91439" tIns="45719" rIns="91439" bIns="45719" rtlCol="0">
            <a:normAutofit/>
          </a:bodyPr>
          <a:lstStyle>
            <a:lvl1pPr marL="401878" indent="-401878" algn="l" defTabSz="1300460" rtl="0" eaLnBrk="1" latinLnBrk="0" hangingPunct="1">
              <a:spcBef>
                <a:spcPts val="2844"/>
              </a:spcBef>
              <a:buFont typeface="Calisto MT" pitchFamily="18" charset="0"/>
              <a:buChar char="•"/>
              <a:defRPr sz="34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821818" indent="-419940" algn="l" defTabSz="1300460" rtl="0" eaLnBrk="1" latinLnBrk="0" hangingPunct="1">
              <a:spcBef>
                <a:spcPts val="853"/>
              </a:spcBef>
              <a:buClr>
                <a:schemeClr val="bg2">
                  <a:lumMod val="60000"/>
                  <a:lumOff val="40000"/>
                </a:schemeClr>
              </a:buClr>
              <a:buFont typeface="Calisto MT" pitchFamily="18" charset="0"/>
              <a:buChar char="•"/>
              <a:defRPr sz="31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23696" indent="-401878" algn="l" defTabSz="1300460" rtl="0" eaLnBrk="1" latinLnBrk="0" hangingPunct="1">
              <a:spcBef>
                <a:spcPts val="853"/>
              </a:spcBef>
              <a:buFont typeface="Calisto MT" pitchFamily="18" charset="0"/>
              <a:buChar char="•"/>
              <a:defRPr sz="28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25575" indent="-401878" algn="l" defTabSz="1300460" rtl="0" eaLnBrk="1" latinLnBrk="0" hangingPunct="1">
              <a:spcBef>
                <a:spcPts val="853"/>
              </a:spcBef>
              <a:buClr>
                <a:schemeClr val="bg2">
                  <a:lumMod val="60000"/>
                  <a:lumOff val="40000"/>
                </a:schemeClr>
              </a:buClr>
              <a:buFont typeface="Calisto MT" pitchFamily="18" charset="0"/>
              <a:buChar char="•"/>
              <a:defRPr sz="26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27453" indent="-401878" algn="l" defTabSz="1300460" rtl="0" eaLnBrk="1" latinLnBrk="0" hangingPunct="1">
              <a:spcBef>
                <a:spcPts val="853"/>
              </a:spcBef>
              <a:buFont typeface="Calisto MT" pitchFamily="18" charset="0"/>
              <a:buChar char="•"/>
              <a:defRPr sz="26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357626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2649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72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2695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321457">
              <a:buNone/>
              <a:tabLst>
                <a:tab pos="250022" algn="l"/>
                <a:tab pos="500045" algn="l"/>
                <a:tab pos="750067" algn="l"/>
                <a:tab pos="1000089" algn="l"/>
                <a:tab pos="1250112" algn="l"/>
                <a:tab pos="1500134" algn="l"/>
                <a:tab pos="1750157" algn="l"/>
                <a:tab pos="2000179" algn="l"/>
                <a:tab pos="2250201" algn="l"/>
                <a:tab pos="2500224" algn="l"/>
                <a:tab pos="2750246" algn="l"/>
                <a:tab pos="3000268" algn="l"/>
              </a:tabLst>
              <a:defRPr sz="1800">
                <a:solidFill>
                  <a:srgbClr val="000000"/>
                </a:solidFill>
              </a:defRPr>
            </a:pP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CompareAndSwap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(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*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addr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, 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expected, 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new) {</a:t>
            </a:r>
            <a:b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	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actual = *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addr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;</a:t>
            </a:r>
            <a:b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	if (actual == expected) </a:t>
            </a:r>
            <a:b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		*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addr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= new;</a:t>
            </a:r>
            <a:b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	return actual;</a:t>
            </a:r>
            <a:b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}            </a:t>
            </a:r>
            <a:r>
              <a:rPr lang="en-US" sz="1828" dirty="0">
                <a:solidFill>
                  <a:srgbClr val="D7391E"/>
                </a:solidFill>
                <a:latin typeface="Menlo"/>
                <a:ea typeface="Menlo"/>
                <a:cs typeface="Menlo"/>
                <a:sym typeface="Menlo"/>
              </a:rPr>
              <a:t>                                          </a:t>
            </a:r>
            <a:endParaRPr lang="en-US" sz="1828" dirty="0">
              <a:solidFill>
                <a:srgbClr val="000000"/>
              </a:solidFill>
              <a:latin typeface="Menlo"/>
              <a:ea typeface="Menlo"/>
              <a:cs typeface="Menlo"/>
              <a:sym typeface="Menlo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8611" y="3966897"/>
            <a:ext cx="8631079" cy="1607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969" dirty="0">
                <a:solidFill>
                  <a:schemeClr val="bg2"/>
                </a:solidFill>
                <a:latin typeface="Menlo" charset="0"/>
              </a:rPr>
              <a:t>void acquire(</a:t>
            </a:r>
            <a:r>
              <a:rPr lang="en-US" sz="1969" dirty="0" err="1">
                <a:solidFill>
                  <a:schemeClr val="bg2"/>
                </a:solidFill>
                <a:latin typeface="Menlo" charset="0"/>
              </a:rPr>
              <a:t>lock_t</a:t>
            </a:r>
            <a:r>
              <a:rPr lang="en-US" sz="1969" dirty="0">
                <a:solidFill>
                  <a:schemeClr val="bg2"/>
                </a:solidFill>
                <a:latin typeface="Menlo" charset="0"/>
              </a:rPr>
              <a:t> *lock) { </a:t>
            </a:r>
            <a:endParaRPr lang="en-US" sz="1969" dirty="0">
              <a:solidFill>
                <a:schemeClr val="bg2"/>
              </a:solidFill>
            </a:endParaRPr>
          </a:p>
          <a:p>
            <a:pPr algn="l"/>
            <a:r>
              <a:rPr lang="en-US" sz="1969" dirty="0">
                <a:solidFill>
                  <a:schemeClr val="bg2"/>
                </a:solidFill>
                <a:latin typeface="Menlo" charset="0"/>
              </a:rPr>
              <a:t>	while(</a:t>
            </a:r>
            <a:r>
              <a:rPr lang="en-US" sz="1969" dirty="0" err="1">
                <a:solidFill>
                  <a:schemeClr val="bg2"/>
                </a:solidFill>
                <a:latin typeface="Menlo" charset="0"/>
              </a:rPr>
              <a:t>CompareAndSwap</a:t>
            </a:r>
            <a:r>
              <a:rPr lang="en-US" sz="1969" dirty="0">
                <a:solidFill>
                  <a:schemeClr val="bg2"/>
                </a:solidFill>
                <a:latin typeface="Menlo" charset="0"/>
              </a:rPr>
              <a:t>(&amp;lock-&gt;flag, ?, ?)</a:t>
            </a:r>
            <a:br>
              <a:rPr lang="en-US" sz="1969" dirty="0">
                <a:solidFill>
                  <a:schemeClr val="bg2"/>
                </a:solidFill>
                <a:latin typeface="Menlo" charset="0"/>
              </a:rPr>
            </a:br>
            <a:r>
              <a:rPr lang="en-US" sz="1969" dirty="0">
                <a:solidFill>
                  <a:schemeClr val="bg2"/>
                </a:solidFill>
                <a:latin typeface="Menlo" charset="0"/>
              </a:rPr>
              <a:t>				 == ?) 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Menlo" charset="0"/>
              </a:rPr>
              <a:t>	// spin-wait (do nothing)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Menlo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9794356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Atomic HW Instructions</a:t>
            </a:r>
          </a:p>
        </p:txBody>
      </p:sp>
      <p:sp>
        <p:nvSpPr>
          <p:cNvPr id="3" name="Shape 268"/>
          <p:cNvSpPr txBox="1">
            <a:spLocks/>
          </p:cNvSpPr>
          <p:nvPr/>
        </p:nvSpPr>
        <p:spPr>
          <a:xfrm>
            <a:off x="225773" y="1533763"/>
            <a:ext cx="8723917" cy="3056811"/>
          </a:xfrm>
          <a:prstGeom prst="rect">
            <a:avLst/>
          </a:prstGeom>
        </p:spPr>
        <p:txBody>
          <a:bodyPr vert="horz" lIns="91439" tIns="45719" rIns="91439" bIns="45719" rtlCol="0">
            <a:normAutofit/>
          </a:bodyPr>
          <a:lstStyle>
            <a:lvl1pPr marL="401878" indent="-401878" algn="l" defTabSz="1300460" rtl="0" eaLnBrk="1" latinLnBrk="0" hangingPunct="1">
              <a:spcBef>
                <a:spcPts val="2844"/>
              </a:spcBef>
              <a:buFont typeface="Calisto MT" pitchFamily="18" charset="0"/>
              <a:buChar char="•"/>
              <a:defRPr sz="34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821818" indent="-419940" algn="l" defTabSz="1300460" rtl="0" eaLnBrk="1" latinLnBrk="0" hangingPunct="1">
              <a:spcBef>
                <a:spcPts val="853"/>
              </a:spcBef>
              <a:buClr>
                <a:schemeClr val="bg2">
                  <a:lumMod val="60000"/>
                  <a:lumOff val="40000"/>
                </a:schemeClr>
              </a:buClr>
              <a:buFont typeface="Calisto MT" pitchFamily="18" charset="0"/>
              <a:buChar char="•"/>
              <a:defRPr sz="31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23696" indent="-401878" algn="l" defTabSz="1300460" rtl="0" eaLnBrk="1" latinLnBrk="0" hangingPunct="1">
              <a:spcBef>
                <a:spcPts val="853"/>
              </a:spcBef>
              <a:buFont typeface="Calisto MT" pitchFamily="18" charset="0"/>
              <a:buChar char="•"/>
              <a:defRPr sz="28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25575" indent="-401878" algn="l" defTabSz="1300460" rtl="0" eaLnBrk="1" latinLnBrk="0" hangingPunct="1">
              <a:spcBef>
                <a:spcPts val="853"/>
              </a:spcBef>
              <a:buClr>
                <a:schemeClr val="bg2">
                  <a:lumMod val="60000"/>
                  <a:lumOff val="40000"/>
                </a:schemeClr>
              </a:buClr>
              <a:buFont typeface="Calisto MT" pitchFamily="18" charset="0"/>
              <a:buChar char="•"/>
              <a:defRPr sz="26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27453" indent="-401878" algn="l" defTabSz="1300460" rtl="0" eaLnBrk="1" latinLnBrk="0" hangingPunct="1">
              <a:spcBef>
                <a:spcPts val="853"/>
              </a:spcBef>
              <a:buFont typeface="Calisto MT" pitchFamily="18" charset="0"/>
              <a:buChar char="•"/>
              <a:defRPr sz="26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357626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2649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72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2695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321457">
              <a:buNone/>
              <a:tabLst>
                <a:tab pos="250022" algn="l"/>
                <a:tab pos="500045" algn="l"/>
                <a:tab pos="750067" algn="l"/>
                <a:tab pos="1000089" algn="l"/>
                <a:tab pos="1250112" algn="l"/>
                <a:tab pos="1500134" algn="l"/>
                <a:tab pos="1750157" algn="l"/>
                <a:tab pos="2000179" algn="l"/>
                <a:tab pos="2250201" algn="l"/>
                <a:tab pos="2500224" algn="l"/>
                <a:tab pos="2750246" algn="l"/>
                <a:tab pos="3000268" algn="l"/>
              </a:tabLst>
              <a:defRPr sz="1800">
                <a:solidFill>
                  <a:srgbClr val="000000"/>
                </a:solidFill>
              </a:defRPr>
            </a:pP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CompareAndSwap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(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*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ptr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, 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expected, 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new) {</a:t>
            </a:r>
            <a:b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	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actual = *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addr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;</a:t>
            </a:r>
            <a:b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	if (actual == expected) </a:t>
            </a:r>
            <a:b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		*</a:t>
            </a:r>
            <a:r>
              <a:rPr lang="en-US" sz="1828" dirty="0" err="1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addr</a:t>
            </a: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 = new;</a:t>
            </a:r>
            <a:b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	return actual;</a:t>
            </a:r>
            <a:b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lang="en-US" sz="1828" dirty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rPr>
              <a:t>}            </a:t>
            </a:r>
            <a:r>
              <a:rPr lang="en-US" sz="1828" dirty="0">
                <a:solidFill>
                  <a:srgbClr val="D7391E"/>
                </a:solidFill>
                <a:latin typeface="Menlo"/>
                <a:ea typeface="Menlo"/>
                <a:cs typeface="Menlo"/>
                <a:sym typeface="Menlo"/>
              </a:rPr>
              <a:t>                                          </a:t>
            </a:r>
            <a:endParaRPr lang="en-US" sz="1828" dirty="0">
              <a:solidFill>
                <a:srgbClr val="000000"/>
              </a:solidFill>
              <a:latin typeface="Menlo"/>
              <a:ea typeface="Menlo"/>
              <a:cs typeface="Menlo"/>
              <a:sym typeface="Menlo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8611" y="3966897"/>
            <a:ext cx="8631079" cy="1607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969" dirty="0">
                <a:solidFill>
                  <a:schemeClr val="bg2"/>
                </a:solidFill>
                <a:latin typeface="Menlo" charset="0"/>
              </a:rPr>
              <a:t>void acquire(</a:t>
            </a:r>
            <a:r>
              <a:rPr lang="en-US" sz="1969" dirty="0" err="1">
                <a:solidFill>
                  <a:schemeClr val="bg2"/>
                </a:solidFill>
                <a:latin typeface="Menlo" charset="0"/>
              </a:rPr>
              <a:t>lock_t</a:t>
            </a:r>
            <a:r>
              <a:rPr lang="en-US" sz="1969" dirty="0">
                <a:solidFill>
                  <a:schemeClr val="bg2"/>
                </a:solidFill>
                <a:latin typeface="Menlo" charset="0"/>
              </a:rPr>
              <a:t> *lock) { </a:t>
            </a:r>
            <a:endParaRPr lang="en-US" sz="1969" dirty="0">
              <a:solidFill>
                <a:schemeClr val="bg2"/>
              </a:solidFill>
            </a:endParaRPr>
          </a:p>
          <a:p>
            <a:pPr algn="l"/>
            <a:r>
              <a:rPr lang="en-US" sz="1969" dirty="0">
                <a:solidFill>
                  <a:schemeClr val="bg2"/>
                </a:solidFill>
                <a:latin typeface="Menlo" charset="0"/>
              </a:rPr>
              <a:t>	while(</a:t>
            </a:r>
            <a:r>
              <a:rPr lang="en-US" sz="1969" dirty="0" err="1">
                <a:solidFill>
                  <a:schemeClr val="bg2"/>
                </a:solidFill>
                <a:latin typeface="Menlo" charset="0"/>
              </a:rPr>
              <a:t>CompareAndSwap</a:t>
            </a:r>
            <a:r>
              <a:rPr lang="en-US" sz="1969" dirty="0">
                <a:solidFill>
                  <a:schemeClr val="bg2"/>
                </a:solidFill>
                <a:latin typeface="Menlo" charset="0"/>
              </a:rPr>
              <a:t>(&amp;lock-&gt;flag, 0, 1)</a:t>
            </a:r>
            <a:br>
              <a:rPr lang="en-US" sz="1969" dirty="0">
                <a:solidFill>
                  <a:schemeClr val="bg2"/>
                </a:solidFill>
                <a:latin typeface="Menlo" charset="0"/>
              </a:rPr>
            </a:br>
            <a:r>
              <a:rPr lang="en-US" sz="1969" dirty="0">
                <a:solidFill>
                  <a:schemeClr val="bg2"/>
                </a:solidFill>
                <a:latin typeface="Menlo" charset="0"/>
              </a:rPr>
              <a:t>				 == 1) ;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Menlo" charset="0"/>
              </a:rPr>
              <a:t>	// spin-wait (do nothing) </a:t>
            </a:r>
          </a:p>
          <a:p>
            <a:pPr algn="l"/>
            <a:r>
              <a:rPr lang="en-US" sz="1969" dirty="0">
                <a:solidFill>
                  <a:schemeClr val="bg2"/>
                </a:solidFill>
                <a:latin typeface="Menlo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7888560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map locks to H/W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57B8FE-434D-DF46-9ABA-25D6065B0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7444"/>
            <a:ext cx="9144000" cy="554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790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map locks to H/W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24924AC9-4D05-A44F-B89A-7270FE10F6E0}"/>
              </a:ext>
            </a:extLst>
          </p:cNvPr>
          <p:cNvSpPr txBox="1"/>
          <p:nvPr/>
        </p:nvSpPr>
        <p:spPr>
          <a:xfrm>
            <a:off x="223658" y="1828800"/>
            <a:ext cx="8696684" cy="3718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RAM</a:t>
            </a:r>
            <a:r>
              <a:rPr sz="2800" spc="-62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is</a:t>
            </a:r>
            <a:r>
              <a:rPr sz="2800" spc="-57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much</a:t>
            </a:r>
            <a:r>
              <a:rPr sz="2800" spc="-63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slower</a:t>
            </a:r>
            <a:r>
              <a:rPr sz="2800" spc="-56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than</a:t>
            </a:r>
            <a:r>
              <a:rPr sz="2800" spc="-62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spc="-28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processor,</a:t>
            </a:r>
            <a:r>
              <a:rPr sz="2800" spc="-34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need</a:t>
            </a:r>
            <a:r>
              <a:rPr sz="2800" spc="-60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spc="-25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to</a:t>
            </a:r>
            <a:r>
              <a:rPr sz="2800" spc="-40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cache</a:t>
            </a: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06DDC596-4961-7D4D-A5B9-E87E88845C3C}"/>
              </a:ext>
            </a:extLst>
          </p:cNvPr>
          <p:cNvSpPr txBox="1"/>
          <p:nvPr/>
        </p:nvSpPr>
        <p:spPr>
          <a:xfrm>
            <a:off x="452257" y="2209778"/>
            <a:ext cx="5124410" cy="90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regions</a:t>
            </a:r>
            <a:r>
              <a:rPr sz="2800" spc="-4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of</a:t>
            </a:r>
            <a:r>
              <a:rPr sz="2800" spc="-6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RAM</a:t>
            </a:r>
            <a:r>
              <a:rPr sz="28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000000"/>
                </a:solidFill>
                <a:latin typeface="HUDEVI+Calibri"/>
                <a:cs typeface="HUDEVI+Calibri"/>
              </a:rPr>
              <a:t>to</a:t>
            </a:r>
            <a:r>
              <a:rPr sz="2800" spc="-3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compensate</a:t>
            </a: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21AA64B4-E18B-0C4A-837D-8236775209A5}"/>
              </a:ext>
            </a:extLst>
          </p:cNvPr>
          <p:cNvSpPr txBox="1"/>
          <p:nvPr/>
        </p:nvSpPr>
        <p:spPr>
          <a:xfrm>
            <a:off x="223658" y="2722032"/>
            <a:ext cx="7752616" cy="90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Cache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Consistency:</a:t>
            </a:r>
            <a:r>
              <a:rPr sz="2800" spc="-4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QVMWPN+Calibri-Italic"/>
                <a:cs typeface="QVMWPN+Calibri-Italic"/>
              </a:rPr>
              <a:t>order</a:t>
            </a:r>
            <a:r>
              <a:rPr sz="2800" spc="-5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of</a:t>
            </a:r>
            <a:r>
              <a:rPr sz="2800" spc="-6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00"/>
                </a:solidFill>
                <a:latin typeface="HUDEVI+Calibri"/>
                <a:cs typeface="HUDEVI+Calibri"/>
              </a:rPr>
              <a:t>reads</a:t>
            </a:r>
            <a:r>
              <a:rPr sz="2800" spc="-4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and</a:t>
            </a:r>
            <a:r>
              <a:rPr sz="28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writes</a:t>
            </a: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1FE5565F-72C2-6E4D-9DC6-2DDA0E2C3593}"/>
              </a:ext>
            </a:extLst>
          </p:cNvPr>
          <p:cNvSpPr txBox="1"/>
          <p:nvPr/>
        </p:nvSpPr>
        <p:spPr>
          <a:xfrm>
            <a:off x="452257" y="3107267"/>
            <a:ext cx="4539852" cy="3718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between</a:t>
            </a:r>
            <a:r>
              <a:rPr sz="2800" spc="-50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memory</a:t>
            </a:r>
            <a:r>
              <a:rPr sz="2800" spc="-68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locations</a:t>
            </a:r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32A223A0-46BD-564B-B43F-8D32E116A8F1}"/>
              </a:ext>
            </a:extLst>
          </p:cNvPr>
          <p:cNvSpPr txBox="1"/>
          <p:nvPr/>
        </p:nvSpPr>
        <p:spPr>
          <a:xfrm>
            <a:off x="223658" y="3615245"/>
            <a:ext cx="8732889" cy="90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Cache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Coherence:</a:t>
            </a:r>
            <a:r>
              <a:rPr sz="2800" spc="-4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000000"/>
                </a:solidFill>
                <a:latin typeface="HUDEVI+Calibri"/>
                <a:cs typeface="HUDEVI+Calibri"/>
              </a:rPr>
              <a:t>data</a:t>
            </a:r>
            <a:r>
              <a:rPr sz="2800" spc="-4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QVMWPN+Calibri-Italic"/>
                <a:cs typeface="QVMWPN+Calibri-Italic"/>
              </a:rPr>
              <a:t>movement</a:t>
            </a:r>
            <a:r>
              <a:rPr sz="2800" spc="-5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caused</a:t>
            </a:r>
            <a:r>
              <a:rPr sz="2800" spc="-5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by</a:t>
            </a:r>
            <a:r>
              <a:rPr sz="28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00"/>
                </a:solidFill>
                <a:latin typeface="HUDEVI+Calibri"/>
                <a:cs typeface="HUDEVI+Calibri"/>
              </a:rPr>
              <a:t>reads</a:t>
            </a:r>
          </a:p>
        </p:txBody>
      </p:sp>
      <p:sp>
        <p:nvSpPr>
          <p:cNvPr id="11" name="object 9">
            <a:extLst>
              <a:ext uri="{FF2B5EF4-FFF2-40B4-BE49-F238E27FC236}">
                <a16:creationId xmlns:a16="http://schemas.microsoft.com/office/drawing/2014/main" id="{4421345E-F40F-C342-8B7F-D173F4288CE3}"/>
              </a:ext>
            </a:extLst>
          </p:cNvPr>
          <p:cNvSpPr txBox="1"/>
          <p:nvPr/>
        </p:nvSpPr>
        <p:spPr>
          <a:xfrm>
            <a:off x="452257" y="4000478"/>
            <a:ext cx="6564710" cy="3718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and</a:t>
            </a:r>
            <a:r>
              <a:rPr sz="2800" spc="-58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writes</a:t>
            </a:r>
            <a:r>
              <a:rPr sz="2800" spc="-50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spc="-31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for</a:t>
            </a:r>
            <a:r>
              <a:rPr sz="2800" spc="-31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a</a:t>
            </a:r>
            <a:r>
              <a:rPr sz="2800" spc="-66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single</a:t>
            </a:r>
            <a:r>
              <a:rPr sz="2800" spc="-66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memory</a:t>
            </a:r>
            <a:r>
              <a:rPr sz="2800" spc="-68" dirty="0">
                <a:solidFill>
                  <a:srgbClr val="000000"/>
                </a:solidFill>
                <a:latin typeface="Gill Sans MT" panose="020B0502020104020203" pitchFamily="34" charset="77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ill Sans MT" panose="020B0502020104020203" pitchFamily="34" charset="77"/>
                <a:cs typeface="HUDEVI+Calibri"/>
              </a:rPr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10443247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Cache Coherence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511CC-32C0-5E48-888B-9EB4F402E3FD}"/>
              </a:ext>
            </a:extLst>
          </p:cNvPr>
          <p:cNvSpPr/>
          <p:nvPr/>
        </p:nvSpPr>
        <p:spPr>
          <a:xfrm>
            <a:off x="457200" y="1828800"/>
            <a:ext cx="68580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bg2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Basic idea:</a:t>
            </a:r>
          </a:p>
          <a:p>
            <a:pPr lvl="1"/>
            <a:r>
              <a:rPr lang="en-US" altLang="en-US" dirty="0">
                <a:solidFill>
                  <a:schemeClr val="bg2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A processor/cache broadcasts its write/update to a memory location to all other processors</a:t>
            </a:r>
          </a:p>
          <a:p>
            <a:pPr lvl="1"/>
            <a:r>
              <a:rPr lang="en-US" altLang="en-US" dirty="0">
                <a:solidFill>
                  <a:schemeClr val="bg2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Another cache that has the location either updates or invalidates its local copy</a:t>
            </a:r>
          </a:p>
          <a:p>
            <a:pPr lvl="1"/>
            <a:endParaRPr lang="en-US" altLang="en-US" dirty="0">
              <a:solidFill>
                <a:schemeClr val="bg2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9965241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map locks to H/W</a:t>
            </a:r>
          </a:p>
        </p:txBody>
      </p:sp>
      <p:sp>
        <p:nvSpPr>
          <p:cNvPr id="12" name="object 4">
            <a:extLst>
              <a:ext uri="{FF2B5EF4-FFF2-40B4-BE49-F238E27FC236}">
                <a16:creationId xmlns:a16="http://schemas.microsoft.com/office/drawing/2014/main" id="{0C5B74B8-A148-BB46-816A-F95641D9EE58}"/>
              </a:ext>
            </a:extLst>
          </p:cNvPr>
          <p:cNvSpPr txBox="1"/>
          <p:nvPr/>
        </p:nvSpPr>
        <p:spPr>
          <a:xfrm>
            <a:off x="720090" y="1865491"/>
            <a:ext cx="6344218" cy="90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4" dirty="0">
                <a:solidFill>
                  <a:srgbClr val="000000"/>
                </a:solidFill>
                <a:latin typeface="HUDEVI+Calibri"/>
                <a:cs typeface="HUDEVI+Calibri"/>
              </a:rPr>
              <a:t>Many</a:t>
            </a:r>
            <a:r>
              <a:rPr sz="2800" spc="-5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21" dirty="0">
                <a:solidFill>
                  <a:srgbClr val="000000"/>
                </a:solidFill>
                <a:latin typeface="HUDEVI+Calibri"/>
                <a:cs typeface="HUDEVI+Calibri"/>
              </a:rPr>
              <a:t>different</a:t>
            </a:r>
            <a:r>
              <a:rPr sz="2800" spc="-3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schemes</a:t>
            </a:r>
            <a:r>
              <a:rPr sz="2800" spc="-5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000000"/>
                </a:solidFill>
                <a:latin typeface="HUDEVI+Calibri"/>
                <a:cs typeface="HUDEVI+Calibri"/>
              </a:rPr>
              <a:t>are</a:t>
            </a:r>
            <a:r>
              <a:rPr sz="2800" spc="-4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possible</a:t>
            </a:r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E150D345-DC06-8948-9C03-86BAA8337812}"/>
              </a:ext>
            </a:extLst>
          </p:cNvPr>
          <p:cNvSpPr txBox="1"/>
          <p:nvPr/>
        </p:nvSpPr>
        <p:spPr>
          <a:xfrm>
            <a:off x="1219200" y="2341748"/>
            <a:ext cx="8248070" cy="14986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sz="24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400" spc="35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Divide</a:t>
            </a:r>
            <a:r>
              <a:rPr sz="24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cache</a:t>
            </a:r>
            <a:r>
              <a:rPr sz="2400" spc="-5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000000"/>
                </a:solidFill>
                <a:latin typeface="HUDEVI+Calibri"/>
                <a:cs typeface="HUDEVI+Calibri"/>
              </a:rPr>
              <a:t>into</a:t>
            </a:r>
            <a:r>
              <a:rPr sz="2400" spc="-5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fixed-sized</a:t>
            </a:r>
            <a:r>
              <a:rPr sz="2400" spc="-5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chunks</a:t>
            </a:r>
            <a:r>
              <a:rPr sz="24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called</a:t>
            </a:r>
            <a:r>
              <a:rPr sz="240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“</a:t>
            </a:r>
            <a:r>
              <a:rPr sz="2400" dirty="0">
                <a:solidFill>
                  <a:srgbClr val="000000"/>
                </a:solidFill>
                <a:latin typeface="GCIOON+Calibri-Bold"/>
                <a:cs typeface="GCIOON+Calibri-Bold"/>
              </a:rPr>
              <a:t>cache-lines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”</a:t>
            </a:r>
          </a:p>
          <a:p>
            <a:pPr marL="0" marR="0">
              <a:lnSpc>
                <a:spcPts val="2500"/>
              </a:lnSpc>
              <a:spcBef>
                <a:spcPts val="599"/>
              </a:spcBef>
              <a:spcAft>
                <a:spcPts val="0"/>
              </a:spcAft>
            </a:pPr>
            <a:r>
              <a:rPr sz="24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400" spc="35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spc="-12" dirty="0">
                <a:solidFill>
                  <a:srgbClr val="000000"/>
                </a:solidFill>
                <a:latin typeface="HUDEVI+Calibri"/>
                <a:cs typeface="HUDEVI+Calibri"/>
              </a:rPr>
              <a:t>Each</a:t>
            </a:r>
            <a:r>
              <a:rPr sz="2400" spc="-4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cache-line</a:t>
            </a:r>
            <a:r>
              <a:rPr sz="2400" spc="-5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is</a:t>
            </a:r>
            <a:r>
              <a:rPr sz="24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64</a:t>
            </a:r>
            <a:r>
              <a:rPr sz="24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bytes</a:t>
            </a:r>
            <a:r>
              <a:rPr sz="24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and</a:t>
            </a:r>
            <a:r>
              <a:rPr sz="2400" spc="-6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in</a:t>
            </a:r>
            <a:r>
              <a:rPr sz="24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one</a:t>
            </a:r>
            <a:r>
              <a:rPr sz="24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of</a:t>
            </a:r>
            <a:r>
              <a:rPr sz="2400" spc="-5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three</a:t>
            </a:r>
            <a:r>
              <a:rPr sz="2400" spc="-4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spc="-18" dirty="0">
                <a:solidFill>
                  <a:srgbClr val="000000"/>
                </a:solidFill>
                <a:latin typeface="HUDEVI+Calibri"/>
                <a:cs typeface="HUDEVI+Calibri"/>
              </a:rPr>
              <a:t>states:</a:t>
            </a:r>
          </a:p>
          <a:p>
            <a:pPr marL="228600" marR="0">
              <a:lnSpc>
                <a:spcPts val="2500"/>
              </a:lnSpc>
              <a:spcBef>
                <a:spcPts val="99"/>
              </a:spcBef>
              <a:spcAft>
                <a:spcPts val="0"/>
              </a:spcAft>
            </a:pP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(</a:t>
            </a:r>
            <a:r>
              <a:rPr sz="2400" dirty="0">
                <a:solidFill>
                  <a:srgbClr val="000000"/>
                </a:solidFill>
                <a:latin typeface="GCIOON+Calibri-Bold"/>
                <a:cs typeface="GCIOON+Calibri-Bold"/>
              </a:rPr>
              <a:t>M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)odified,</a:t>
            </a:r>
            <a:r>
              <a:rPr sz="24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(</a:t>
            </a:r>
            <a:r>
              <a:rPr sz="2400" dirty="0">
                <a:solidFill>
                  <a:srgbClr val="000000"/>
                </a:solidFill>
                <a:latin typeface="GCIOON+Calibri-Bold"/>
                <a:cs typeface="GCIOON+Calibri-Bold"/>
              </a:rPr>
              <a:t>S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)hared,</a:t>
            </a:r>
            <a:r>
              <a:rPr sz="2400" spc="-5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or</a:t>
            </a:r>
            <a:r>
              <a:rPr sz="2400" spc="-5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(</a:t>
            </a:r>
            <a:r>
              <a:rPr sz="2400" dirty="0">
                <a:solidFill>
                  <a:srgbClr val="000000"/>
                </a:solidFill>
                <a:latin typeface="GCIOON+Calibri-Bold"/>
                <a:cs typeface="GCIOON+Calibri-Bold"/>
              </a:rPr>
              <a:t>I</a:t>
            </a:r>
            <a:r>
              <a:rPr sz="2400" spc="-11" dirty="0">
                <a:solidFill>
                  <a:srgbClr val="000000"/>
                </a:solidFill>
                <a:latin typeface="HUDEVI+Calibri"/>
                <a:cs typeface="HUDEVI+Calibri"/>
              </a:rPr>
              <a:t>)nvalid</a:t>
            </a:r>
          </a:p>
        </p:txBody>
      </p:sp>
      <p:sp>
        <p:nvSpPr>
          <p:cNvPr id="14" name="object 7">
            <a:extLst>
              <a:ext uri="{FF2B5EF4-FFF2-40B4-BE49-F238E27FC236}">
                <a16:creationId xmlns:a16="http://schemas.microsoft.com/office/drawing/2014/main" id="{4774F4EA-A642-A243-A26F-143E49CD1EBD}"/>
              </a:ext>
            </a:extLst>
          </p:cNvPr>
          <p:cNvSpPr txBox="1"/>
          <p:nvPr/>
        </p:nvSpPr>
        <p:spPr>
          <a:xfrm>
            <a:off x="720090" y="3999069"/>
            <a:ext cx="8338048" cy="16428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2" dirty="0">
                <a:solidFill>
                  <a:srgbClr val="000000"/>
                </a:solidFill>
                <a:latin typeface="HUDEVI+Calibri"/>
                <a:cs typeface="HUDEVI+Calibri"/>
              </a:rPr>
              <a:t>Cores</a:t>
            </a:r>
            <a:r>
              <a:rPr sz="2800" spc="-4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8" dirty="0">
                <a:solidFill>
                  <a:srgbClr val="000000"/>
                </a:solidFill>
                <a:latin typeface="HUDEVI+Calibri"/>
                <a:cs typeface="HUDEVI+Calibri"/>
              </a:rPr>
              <a:t>exchange</a:t>
            </a:r>
            <a:r>
              <a:rPr sz="2800" spc="-4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messages</a:t>
            </a:r>
            <a:r>
              <a:rPr sz="280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as</a:t>
            </a:r>
            <a:r>
              <a:rPr sz="2800" spc="-5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they</a:t>
            </a:r>
            <a:r>
              <a:rPr sz="28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000000"/>
                </a:solidFill>
                <a:latin typeface="HUDEVI+Calibri"/>
                <a:cs typeface="HUDEVI+Calibri"/>
              </a:rPr>
              <a:t>read</a:t>
            </a:r>
            <a:r>
              <a:rPr sz="280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and</a:t>
            </a:r>
            <a:r>
              <a:rPr sz="2800" spc="-5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write</a:t>
            </a:r>
          </a:p>
          <a:p>
            <a:pPr marL="457199" marR="0">
              <a:lnSpc>
                <a:spcPts val="2500"/>
              </a:lnSpc>
              <a:spcBef>
                <a:spcPts val="699"/>
              </a:spcBef>
              <a:spcAft>
                <a:spcPts val="0"/>
              </a:spcAft>
            </a:pPr>
            <a:r>
              <a:rPr sz="24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400" spc="35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000000"/>
                </a:solidFill>
                <a:latin typeface="GCIOON+Calibri-Bold"/>
                <a:cs typeface="GCIOON+Calibri-Bold"/>
              </a:rPr>
              <a:t>invalidate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(addr):</a:t>
            </a:r>
            <a:r>
              <a:rPr sz="2400" spc="-6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delete</a:t>
            </a:r>
            <a:r>
              <a:rPr sz="240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spc="-11" dirty="0">
                <a:solidFill>
                  <a:srgbClr val="000000"/>
                </a:solidFill>
                <a:latin typeface="HUDEVI+Calibri"/>
                <a:cs typeface="HUDEVI+Calibri"/>
              </a:rPr>
              <a:t>from</a:t>
            </a:r>
            <a:r>
              <a:rPr sz="24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your</a:t>
            </a:r>
            <a:r>
              <a:rPr sz="240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cache</a:t>
            </a:r>
          </a:p>
          <a:p>
            <a:pPr marL="457199" marR="0">
              <a:lnSpc>
                <a:spcPts val="2500"/>
              </a:lnSpc>
              <a:spcBef>
                <a:spcPts val="599"/>
              </a:spcBef>
              <a:spcAft>
                <a:spcPts val="0"/>
              </a:spcAft>
            </a:pPr>
            <a:r>
              <a:rPr sz="24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400" spc="35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GCIOON+Calibri-Bold"/>
                <a:cs typeface="GCIOON+Calibri-Bold"/>
              </a:rPr>
              <a:t>find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(addr):</a:t>
            </a:r>
            <a:r>
              <a:rPr sz="2400" spc="-6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does</a:t>
            </a:r>
            <a:r>
              <a:rPr sz="2400" spc="-6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000000"/>
                </a:solidFill>
                <a:latin typeface="HUDEVI+Calibri"/>
                <a:cs typeface="HUDEVI+Calibri"/>
              </a:rPr>
              <a:t>any</a:t>
            </a:r>
            <a:r>
              <a:rPr sz="240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spc="-18" dirty="0">
                <a:solidFill>
                  <a:srgbClr val="000000"/>
                </a:solidFill>
                <a:latin typeface="HUDEVI+Calibri"/>
                <a:cs typeface="HUDEVI+Calibri"/>
              </a:rPr>
              <a:t>core</a:t>
            </a:r>
            <a:r>
              <a:rPr sz="2400" spc="-3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spc="-18" dirty="0">
                <a:solidFill>
                  <a:srgbClr val="000000"/>
                </a:solidFill>
                <a:latin typeface="HUDEVI+Calibri"/>
                <a:cs typeface="HUDEVI+Calibri"/>
              </a:rPr>
              <a:t>have</a:t>
            </a:r>
            <a:r>
              <a:rPr sz="2400" spc="-3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a</a:t>
            </a:r>
            <a:r>
              <a:rPr sz="2400" spc="-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HUDEVI+Calibri"/>
                <a:cs typeface="HUDEVI+Calibri"/>
              </a:rPr>
              <a:t>copy?</a:t>
            </a:r>
          </a:p>
        </p:txBody>
      </p:sp>
    </p:spTree>
    <p:extLst>
      <p:ext uri="{BB962C8B-B14F-4D97-AF65-F5344CB8AC3E}">
        <p14:creationId xmlns:p14="http://schemas.microsoft.com/office/powerpoint/2010/main" val="3162910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556" dirty="0">
                <a:solidFill>
                  <a:srgbClr val="FFFFFF"/>
                </a:solidFill>
              </a:rPr>
              <a:t>CONCURRENCY:</a:t>
            </a:r>
            <a:br>
              <a:rPr lang="en-US" sz="4556" dirty="0">
                <a:solidFill>
                  <a:srgbClr val="FFFFFF"/>
                </a:solidFill>
              </a:rPr>
            </a:br>
            <a:r>
              <a:rPr lang="en-US" sz="4556" dirty="0">
                <a:solidFill>
                  <a:srgbClr val="FFFFFF"/>
                </a:solidFill>
              </a:rPr>
              <a:t>Option</a:t>
            </a:r>
            <a:r>
              <a:rPr sz="4556" dirty="0">
                <a:solidFill>
                  <a:srgbClr val="FFFFFF"/>
                </a:solidFill>
              </a:rPr>
              <a:t> 2</a:t>
            </a:r>
          </a:p>
        </p:txBody>
      </p:sp>
      <p:sp>
        <p:nvSpPr>
          <p:cNvPr id="209" name="Shape 209"/>
          <p:cNvSpPr>
            <a:spLocks noGrp="1"/>
          </p:cNvSpPr>
          <p:nvPr>
            <p:ph type="body" idx="4294967295"/>
          </p:nvPr>
        </p:nvSpPr>
        <p:spPr>
          <a:xfrm>
            <a:off x="561455" y="1634133"/>
            <a:ext cx="8582546" cy="3675683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742" dirty="0"/>
              <a:t>New abstraction: </a:t>
            </a:r>
            <a:r>
              <a:rPr sz="2742" b="1" dirty="0">
                <a:latin typeface="Helvetica"/>
                <a:ea typeface="Helvetica"/>
                <a:cs typeface="Helvetica"/>
                <a:sym typeface="Helvetica"/>
              </a:rPr>
              <a:t>thread</a:t>
            </a:r>
            <a:endParaRPr sz="2742" dirty="0"/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endParaRPr sz="2742" dirty="0"/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sz="2742" dirty="0"/>
              <a:t>Threads are like processes, </a:t>
            </a:r>
            <a:r>
              <a:rPr lang="en-US" sz="2742" dirty="0"/>
              <a:t>except:</a:t>
            </a:r>
            <a:br>
              <a:rPr lang="en-US" sz="2742" dirty="0"/>
            </a:br>
            <a:r>
              <a:rPr lang="en-US" sz="2742" dirty="0"/>
              <a:t>multiple threads of same process </a:t>
            </a:r>
            <a:r>
              <a:rPr sz="2742" dirty="0"/>
              <a:t>share </a:t>
            </a:r>
            <a:r>
              <a:rPr lang="en-US" sz="2742" dirty="0"/>
              <a:t>an </a:t>
            </a:r>
            <a:r>
              <a:rPr sz="2742" dirty="0"/>
              <a:t>address space</a:t>
            </a:r>
            <a:endParaRPr lang="en-US" sz="2742" dirty="0"/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endParaRPr lang="en-US" sz="2742" dirty="0"/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altLang="en-US" sz="2742" dirty="0"/>
              <a:t>Divide large task across several cooperative threads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742" dirty="0"/>
              <a:t>Communicate through shared address space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endParaRPr sz="2672" dirty="0"/>
          </a:p>
        </p:txBody>
      </p:sp>
    </p:spTree>
    <p:extLst>
      <p:ext uri="{BB962C8B-B14F-4D97-AF65-F5344CB8AC3E}">
        <p14:creationId xmlns:p14="http://schemas.microsoft.com/office/powerpoint/2010/main" val="25404113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MSI Coherence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76E39F8E-3611-7D4D-9C7D-4886F1C0DDAD}"/>
              </a:ext>
            </a:extLst>
          </p:cNvPr>
          <p:cNvSpPr txBox="1"/>
          <p:nvPr/>
        </p:nvSpPr>
        <p:spPr>
          <a:xfrm>
            <a:off x="720090" y="1865491"/>
            <a:ext cx="1623466" cy="90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spc="-10" dirty="0">
                <a:solidFill>
                  <a:srgbClr val="000000"/>
                </a:solidFill>
                <a:latin typeface="GCIOON+Calibri-Bold"/>
                <a:cs typeface="GCIOON+Calibri-Bold"/>
              </a:rPr>
              <a:t>Invalid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:</a:t>
            </a: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CB430212-7BA9-1642-8989-D466456DB2E2}"/>
              </a:ext>
            </a:extLst>
          </p:cNvPr>
          <p:cNvSpPr txBox="1"/>
          <p:nvPr/>
        </p:nvSpPr>
        <p:spPr>
          <a:xfrm>
            <a:off x="720090" y="2373469"/>
            <a:ext cx="7202125" cy="19284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</a:t>
            </a:r>
            <a:r>
              <a:rPr sz="2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CPU</a:t>
            </a:r>
            <a:r>
              <a:rPr sz="2800" spc="-5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000000"/>
                </a:solidFill>
                <a:latin typeface="HUDEVI+Calibri"/>
                <a:cs typeface="HUDEVI+Calibri"/>
              </a:rPr>
              <a:t>read</a:t>
            </a:r>
            <a:r>
              <a:rPr sz="2800" spc="-3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-&gt;</a:t>
            </a:r>
            <a:r>
              <a:rPr sz="2800" spc="57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find,</a:t>
            </a:r>
            <a:r>
              <a:rPr sz="2800" spc="-5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Shared</a:t>
            </a:r>
          </a:p>
          <a:p>
            <a:pPr marL="0" marR="0">
              <a:lnSpc>
                <a:spcPts val="2917"/>
              </a:lnSpc>
              <a:spcBef>
                <a:spcPts val="1115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</a:t>
            </a:r>
            <a:r>
              <a:rPr sz="2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CPU</a:t>
            </a:r>
            <a:r>
              <a:rPr sz="2800" spc="-5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write</a:t>
            </a:r>
            <a:r>
              <a:rPr sz="28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-&gt;</a:t>
            </a:r>
            <a:r>
              <a:rPr sz="2800" spc="-6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find,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000000"/>
                </a:solidFill>
                <a:latin typeface="HUDEVI+Calibri"/>
                <a:cs typeface="HUDEVI+Calibri"/>
              </a:rPr>
              <a:t>invalidate,</a:t>
            </a:r>
            <a:r>
              <a:rPr sz="2800" spc="-4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Modified</a:t>
            </a:r>
          </a:p>
          <a:p>
            <a:pPr marL="0" marR="0">
              <a:lnSpc>
                <a:spcPts val="2917"/>
              </a:lnSpc>
              <a:spcBef>
                <a:spcPts val="1115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</a:t>
            </a:r>
            <a:r>
              <a:rPr sz="280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message</a:t>
            </a:r>
            <a:r>
              <a:rPr sz="2800" spc="-6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find,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7" dirty="0">
                <a:solidFill>
                  <a:srgbClr val="000000"/>
                </a:solidFill>
                <a:latin typeface="HUDEVI+Calibri"/>
                <a:cs typeface="HUDEVI+Calibri"/>
              </a:rPr>
              <a:t>invalidate</a:t>
            </a:r>
            <a:r>
              <a:rPr sz="2800" spc="-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-&gt;</a:t>
            </a:r>
            <a:r>
              <a:rPr sz="2800" spc="-6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do</a:t>
            </a:r>
            <a:r>
              <a:rPr sz="2800" spc="-6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18072583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MSI Coherence</a:t>
            </a: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DF7E0852-C840-8B41-9D57-66255DD90C22}"/>
              </a:ext>
            </a:extLst>
          </p:cNvPr>
          <p:cNvSpPr txBox="1"/>
          <p:nvPr/>
        </p:nvSpPr>
        <p:spPr>
          <a:xfrm>
            <a:off x="720090" y="1865491"/>
            <a:ext cx="1659235" cy="90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Shared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:</a:t>
            </a: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B88957E9-D2EF-E048-85C7-E64266A8448B}"/>
              </a:ext>
            </a:extLst>
          </p:cNvPr>
          <p:cNvSpPr txBox="1"/>
          <p:nvPr/>
        </p:nvSpPr>
        <p:spPr>
          <a:xfrm>
            <a:off x="720090" y="2373469"/>
            <a:ext cx="6358686" cy="19284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</a:t>
            </a:r>
            <a:r>
              <a:rPr sz="280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CPU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00"/>
                </a:solidFill>
                <a:latin typeface="HUDEVI+Calibri"/>
                <a:cs typeface="HUDEVI+Calibri"/>
              </a:rPr>
              <a:t>read,</a:t>
            </a:r>
            <a:r>
              <a:rPr sz="2800" spc="-5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find</a:t>
            </a:r>
            <a:r>
              <a:rPr sz="2800" spc="-4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-&gt;</a:t>
            </a:r>
            <a:r>
              <a:rPr sz="2800" spc="57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do</a:t>
            </a:r>
            <a:r>
              <a:rPr sz="2800" spc="-6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nothing</a:t>
            </a:r>
          </a:p>
          <a:p>
            <a:pPr marL="0" marR="0">
              <a:lnSpc>
                <a:spcPts val="2917"/>
              </a:lnSpc>
              <a:spcBef>
                <a:spcPts val="1115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</a:t>
            </a:r>
            <a:r>
              <a:rPr sz="2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CPU</a:t>
            </a:r>
            <a:r>
              <a:rPr sz="2800" spc="-5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write</a:t>
            </a:r>
            <a:r>
              <a:rPr sz="28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-&gt;</a:t>
            </a:r>
            <a:r>
              <a:rPr sz="2800" spc="-6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000000"/>
                </a:solidFill>
                <a:latin typeface="HUDEVI+Calibri"/>
                <a:cs typeface="HUDEVI+Calibri"/>
              </a:rPr>
              <a:t>invalidate,</a:t>
            </a:r>
            <a:r>
              <a:rPr sz="2800" spc="-4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Modified</a:t>
            </a:r>
          </a:p>
          <a:p>
            <a:pPr marL="0" marR="0">
              <a:lnSpc>
                <a:spcPts val="2917"/>
              </a:lnSpc>
              <a:spcBef>
                <a:spcPts val="1115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</a:t>
            </a:r>
            <a:r>
              <a:rPr sz="2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message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7" dirty="0">
                <a:solidFill>
                  <a:srgbClr val="000000"/>
                </a:solidFill>
                <a:latin typeface="HUDEVI+Calibri"/>
                <a:cs typeface="HUDEVI+Calibri"/>
              </a:rPr>
              <a:t>invalidate</a:t>
            </a:r>
            <a:r>
              <a:rPr sz="2800" spc="-4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-&gt;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1" dirty="0">
                <a:solidFill>
                  <a:srgbClr val="000000"/>
                </a:solidFill>
                <a:latin typeface="GCIOON+Calibri-Bold"/>
                <a:cs typeface="GCIOON+Calibri-Bold"/>
              </a:rPr>
              <a:t>Invalid</a:t>
            </a:r>
          </a:p>
        </p:txBody>
      </p:sp>
    </p:spTree>
    <p:extLst>
      <p:ext uri="{BB962C8B-B14F-4D97-AF65-F5344CB8AC3E}">
        <p14:creationId xmlns:p14="http://schemas.microsoft.com/office/powerpoint/2010/main" val="269512103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MSI Coherence</a:t>
            </a: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A1C2FE18-D3C4-054D-9EC4-3B82AD53CDC8}"/>
              </a:ext>
            </a:extLst>
          </p:cNvPr>
          <p:cNvSpPr txBox="1"/>
          <p:nvPr/>
        </p:nvSpPr>
        <p:spPr>
          <a:xfrm>
            <a:off x="720090" y="1865491"/>
            <a:ext cx="1978372" cy="90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Modified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: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65509CBA-FE19-0748-B32D-5670A6F8AEF4}"/>
              </a:ext>
            </a:extLst>
          </p:cNvPr>
          <p:cNvSpPr txBox="1"/>
          <p:nvPr/>
        </p:nvSpPr>
        <p:spPr>
          <a:xfrm>
            <a:off x="720090" y="2373469"/>
            <a:ext cx="6471646" cy="19284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</a:t>
            </a:r>
            <a:r>
              <a:rPr sz="2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CPU</a:t>
            </a:r>
            <a:r>
              <a:rPr sz="2800" spc="-5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000000"/>
                </a:solidFill>
                <a:latin typeface="HUDEVI+Calibri"/>
                <a:cs typeface="HUDEVI+Calibri"/>
              </a:rPr>
              <a:t>read</a:t>
            </a:r>
            <a:r>
              <a:rPr sz="2800" spc="-4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and</a:t>
            </a:r>
            <a:r>
              <a:rPr sz="28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write</a:t>
            </a:r>
            <a:r>
              <a:rPr sz="2800" spc="-5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-&gt;</a:t>
            </a:r>
            <a:r>
              <a:rPr sz="2800" spc="57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do</a:t>
            </a:r>
            <a:r>
              <a:rPr sz="2800" spc="-6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nothing</a:t>
            </a:r>
          </a:p>
          <a:p>
            <a:pPr marL="0" marR="0">
              <a:lnSpc>
                <a:spcPts val="2917"/>
              </a:lnSpc>
              <a:spcBef>
                <a:spcPts val="1115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</a:t>
            </a:r>
            <a:r>
              <a:rPr sz="2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message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find</a:t>
            </a:r>
            <a:r>
              <a:rPr sz="2800" spc="-5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-&gt;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Shared</a:t>
            </a:r>
          </a:p>
          <a:p>
            <a:pPr marL="0" marR="0">
              <a:lnSpc>
                <a:spcPts val="2917"/>
              </a:lnSpc>
              <a:spcBef>
                <a:spcPts val="1115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</a:t>
            </a:r>
            <a:r>
              <a:rPr sz="2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message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7" dirty="0">
                <a:solidFill>
                  <a:srgbClr val="000000"/>
                </a:solidFill>
                <a:latin typeface="HUDEVI+Calibri"/>
                <a:cs typeface="HUDEVI+Calibri"/>
              </a:rPr>
              <a:t>invalidate</a:t>
            </a:r>
            <a:r>
              <a:rPr sz="2800" spc="-4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-&gt;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1" dirty="0">
                <a:solidFill>
                  <a:srgbClr val="000000"/>
                </a:solidFill>
                <a:latin typeface="GCIOON+Calibri-Bold"/>
                <a:cs typeface="GCIOON+Calibri-Bold"/>
              </a:rPr>
              <a:t>Invalid</a:t>
            </a:r>
          </a:p>
        </p:txBody>
      </p:sp>
    </p:spTree>
    <p:extLst>
      <p:ext uri="{BB962C8B-B14F-4D97-AF65-F5344CB8AC3E}">
        <p14:creationId xmlns:p14="http://schemas.microsoft.com/office/powerpoint/2010/main" val="93451469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>
              <a:lnSpc>
                <a:spcPts val="4584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00" dirty="0">
                <a:cs typeface="RAIOOS+Calibri-Light"/>
              </a:rPr>
              <a:t>Compatibility</a:t>
            </a:r>
            <a:r>
              <a:rPr lang="en-US" sz="4000" spc="-103" dirty="0">
                <a:cs typeface="Times New Roman"/>
              </a:rPr>
              <a:t> </a:t>
            </a:r>
            <a:r>
              <a:rPr lang="en-US" sz="4000" dirty="0">
                <a:cs typeface="RAIOOS+Calibri-Light"/>
              </a:rPr>
              <a:t>of</a:t>
            </a:r>
            <a:r>
              <a:rPr lang="en-US" sz="4000" spc="-111" dirty="0">
                <a:cs typeface="Times New Roman"/>
              </a:rPr>
              <a:t> </a:t>
            </a:r>
            <a:r>
              <a:rPr lang="en-US" sz="4000" spc="-37" dirty="0">
                <a:cs typeface="RAIOOS+Calibri-Light"/>
              </a:rPr>
              <a:t>states</a:t>
            </a:r>
            <a:r>
              <a:rPr lang="en-US" sz="4000" spc="-64" dirty="0">
                <a:cs typeface="Times New Roman"/>
              </a:rPr>
              <a:t> </a:t>
            </a:r>
            <a:r>
              <a:rPr lang="en-US" sz="4000" dirty="0">
                <a:cs typeface="RAIOOS+Calibri-Light"/>
              </a:rPr>
              <a:t>between</a:t>
            </a:r>
            <a:br>
              <a:rPr lang="en-US" sz="4000" dirty="0">
                <a:cs typeface="RAIOOS+Calibri-Light"/>
              </a:rPr>
            </a:br>
            <a:r>
              <a:rPr lang="en-US" sz="4000" spc="-23" dirty="0">
                <a:cs typeface="RAIOOS+Calibri-Light"/>
              </a:rPr>
              <a:t>cores</a:t>
            </a:r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78B277B4-6F6F-7F47-A8DF-1E71CCB6B24A}"/>
              </a:ext>
            </a:extLst>
          </p:cNvPr>
          <p:cNvSpPr txBox="1"/>
          <p:nvPr/>
        </p:nvSpPr>
        <p:spPr>
          <a:xfrm>
            <a:off x="1605461" y="2082017"/>
            <a:ext cx="1326284" cy="245841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2081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M</a:t>
            </a:r>
          </a:p>
          <a:p>
            <a:pPr marL="0" marR="0">
              <a:lnSpc>
                <a:spcPts val="2917"/>
              </a:lnSpc>
              <a:spcBef>
                <a:spcPts val="1162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M</a:t>
            </a:r>
            <a:r>
              <a:rPr sz="2800" spc="64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FF0000"/>
                </a:solidFill>
                <a:latin typeface="GCIOON+Calibri-Bold"/>
                <a:cs typeface="GCIOON+Calibri-Bold"/>
              </a:rPr>
              <a:t>N</a:t>
            </a:r>
          </a:p>
          <a:p>
            <a:pPr marL="0" marR="0">
              <a:lnSpc>
                <a:spcPts val="2917"/>
              </a:lnSpc>
              <a:spcBef>
                <a:spcPts val="1162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S</a:t>
            </a:r>
            <a:r>
              <a:rPr sz="2800" spc="177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FF0000"/>
                </a:solidFill>
                <a:latin typeface="GCIOON+Calibri-Bold"/>
                <a:cs typeface="GCIOON+Calibri-Bold"/>
              </a:rPr>
              <a:t>N</a:t>
            </a:r>
          </a:p>
          <a:p>
            <a:pPr marL="0" marR="0">
              <a:lnSpc>
                <a:spcPts val="2917"/>
              </a:lnSpc>
              <a:spcBef>
                <a:spcPts val="1162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I</a:t>
            </a:r>
            <a:r>
              <a:rPr sz="2800" spc="234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AF4F"/>
                </a:solidFill>
                <a:latin typeface="GCIOON+Calibri-Bold"/>
                <a:cs typeface="GCIOON+Calibri-Bold"/>
              </a:rPr>
              <a:t>Y</a:t>
            </a:r>
          </a:p>
        </p:txBody>
      </p:sp>
      <p:sp>
        <p:nvSpPr>
          <p:cNvPr id="9" name="object 5">
            <a:extLst>
              <a:ext uri="{FF2B5EF4-FFF2-40B4-BE49-F238E27FC236}">
                <a16:creationId xmlns:a16="http://schemas.microsoft.com/office/drawing/2014/main" id="{098AB515-F50E-104D-ADFA-21851653F6DB}"/>
              </a:ext>
            </a:extLst>
          </p:cNvPr>
          <p:cNvSpPr txBox="1"/>
          <p:nvPr/>
        </p:nvSpPr>
        <p:spPr>
          <a:xfrm>
            <a:off x="3821611" y="2082017"/>
            <a:ext cx="701476" cy="90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S</a:t>
            </a:r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313573A4-EB29-E643-9A4F-26A5E99A6D47}"/>
              </a:ext>
            </a:extLst>
          </p:cNvPr>
          <p:cNvSpPr txBox="1"/>
          <p:nvPr/>
        </p:nvSpPr>
        <p:spPr>
          <a:xfrm>
            <a:off x="5403668" y="2082017"/>
            <a:ext cx="628203" cy="90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I</a:t>
            </a: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2DEAE6C7-1425-BC47-A1E7-BC8C16685286}"/>
              </a:ext>
            </a:extLst>
          </p:cNvPr>
          <p:cNvSpPr txBox="1"/>
          <p:nvPr/>
        </p:nvSpPr>
        <p:spPr>
          <a:xfrm>
            <a:off x="3821611" y="2600177"/>
            <a:ext cx="767630" cy="194025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FF0000"/>
                </a:solidFill>
                <a:latin typeface="GCIOON+Calibri-Bold"/>
                <a:cs typeface="GCIOON+Calibri-Bold"/>
              </a:rPr>
              <a:t>N</a:t>
            </a:r>
          </a:p>
          <a:p>
            <a:pPr marL="0" marR="0">
              <a:lnSpc>
                <a:spcPts val="2917"/>
              </a:lnSpc>
              <a:spcBef>
                <a:spcPts val="1162"/>
              </a:spcBef>
              <a:spcAft>
                <a:spcPts val="0"/>
              </a:spcAft>
            </a:pPr>
            <a:r>
              <a:rPr sz="2800" dirty="0">
                <a:solidFill>
                  <a:srgbClr val="00AF4F"/>
                </a:solidFill>
                <a:latin typeface="GCIOON+Calibri-Bold"/>
                <a:cs typeface="GCIOON+Calibri-Bold"/>
              </a:rPr>
              <a:t>Y</a:t>
            </a:r>
          </a:p>
          <a:p>
            <a:pPr marL="0" marR="0">
              <a:lnSpc>
                <a:spcPts val="2917"/>
              </a:lnSpc>
              <a:spcBef>
                <a:spcPts val="1162"/>
              </a:spcBef>
              <a:spcAft>
                <a:spcPts val="0"/>
              </a:spcAft>
            </a:pPr>
            <a:r>
              <a:rPr sz="2800" dirty="0">
                <a:solidFill>
                  <a:srgbClr val="00AF4F"/>
                </a:solidFill>
                <a:latin typeface="GCIOON+Calibri-Bold"/>
                <a:cs typeface="GCIOON+Calibri-Bold"/>
              </a:rPr>
              <a:t>Y</a:t>
            </a: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A9E1534B-9C7B-A447-B215-491BD55B69FA}"/>
              </a:ext>
            </a:extLst>
          </p:cNvPr>
          <p:cNvSpPr txBox="1"/>
          <p:nvPr/>
        </p:nvSpPr>
        <p:spPr>
          <a:xfrm>
            <a:off x="5403668" y="2600177"/>
            <a:ext cx="718145" cy="194025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B050"/>
                </a:solidFill>
                <a:latin typeface="GCIOON+Calibri-Bold"/>
                <a:cs typeface="GCIOON+Calibri-Bold"/>
              </a:rPr>
              <a:t>Y</a:t>
            </a:r>
          </a:p>
          <a:p>
            <a:pPr marL="0" marR="0">
              <a:lnSpc>
                <a:spcPts val="2917"/>
              </a:lnSpc>
              <a:spcBef>
                <a:spcPts val="1162"/>
              </a:spcBef>
              <a:spcAft>
                <a:spcPts val="0"/>
              </a:spcAft>
            </a:pPr>
            <a:r>
              <a:rPr sz="2800" dirty="0">
                <a:solidFill>
                  <a:srgbClr val="00AF4F"/>
                </a:solidFill>
                <a:latin typeface="GCIOON+Calibri-Bold"/>
                <a:cs typeface="GCIOON+Calibri-Bold"/>
              </a:rPr>
              <a:t>Y</a:t>
            </a:r>
          </a:p>
          <a:p>
            <a:pPr marL="0" marR="0">
              <a:lnSpc>
                <a:spcPts val="2917"/>
              </a:lnSpc>
              <a:spcBef>
                <a:spcPts val="1162"/>
              </a:spcBef>
              <a:spcAft>
                <a:spcPts val="0"/>
              </a:spcAft>
            </a:pPr>
            <a:r>
              <a:rPr sz="2800" dirty="0">
                <a:solidFill>
                  <a:srgbClr val="00AF4F"/>
                </a:solidFill>
                <a:latin typeface="GCIOON+Calibri-Bold"/>
                <a:cs typeface="GCIOON+Calibri-Bold"/>
              </a:rPr>
              <a:t>Y</a:t>
            </a:r>
          </a:p>
        </p:txBody>
      </p:sp>
      <p:sp>
        <p:nvSpPr>
          <p:cNvPr id="13" name="object 9">
            <a:extLst>
              <a:ext uri="{FF2B5EF4-FFF2-40B4-BE49-F238E27FC236}">
                <a16:creationId xmlns:a16="http://schemas.microsoft.com/office/drawing/2014/main" id="{EC7142FD-1729-7548-9AEE-C65410586A90}"/>
              </a:ext>
            </a:extLst>
          </p:cNvPr>
          <p:cNvSpPr txBox="1"/>
          <p:nvPr/>
        </p:nvSpPr>
        <p:spPr>
          <a:xfrm>
            <a:off x="720090" y="4421411"/>
            <a:ext cx="2056854" cy="90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spc="-10" dirty="0">
                <a:solidFill>
                  <a:srgbClr val="000000"/>
                </a:solidFill>
                <a:latin typeface="HUDEVI+Calibri"/>
                <a:cs typeface="HUDEVI+Calibri"/>
              </a:rPr>
              <a:t>Invariants:</a:t>
            </a:r>
          </a:p>
        </p:txBody>
      </p:sp>
      <p:sp>
        <p:nvSpPr>
          <p:cNvPr id="14" name="object 10">
            <a:extLst>
              <a:ext uri="{FF2B5EF4-FFF2-40B4-BE49-F238E27FC236}">
                <a16:creationId xmlns:a16="http://schemas.microsoft.com/office/drawing/2014/main" id="{A0493D5E-D96A-BF46-83EC-E50DDEB4D0DE}"/>
              </a:ext>
            </a:extLst>
          </p:cNvPr>
          <p:cNvSpPr txBox="1"/>
          <p:nvPr/>
        </p:nvSpPr>
        <p:spPr>
          <a:xfrm>
            <a:off x="720090" y="4929390"/>
            <a:ext cx="6188093" cy="141618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64" dirty="0">
                <a:solidFill>
                  <a:srgbClr val="000000"/>
                </a:solidFill>
                <a:latin typeface="HUDEVI+Calibri"/>
                <a:cs typeface="HUDEVI+Calibri"/>
              </a:rPr>
              <a:t>At</a:t>
            </a:r>
            <a:r>
              <a:rPr sz="2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most</a:t>
            </a:r>
            <a:r>
              <a:rPr sz="2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one</a:t>
            </a:r>
            <a:r>
              <a:rPr sz="2800" spc="-6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8" dirty="0">
                <a:solidFill>
                  <a:srgbClr val="000000"/>
                </a:solidFill>
                <a:latin typeface="HUDEVI+Calibri"/>
                <a:cs typeface="HUDEVI+Calibri"/>
              </a:rPr>
              <a:t>core</a:t>
            </a:r>
            <a:r>
              <a:rPr sz="280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00"/>
                </a:solidFill>
                <a:latin typeface="HUDEVI+Calibri"/>
                <a:cs typeface="HUDEVI+Calibri"/>
              </a:rPr>
              <a:t>can</a:t>
            </a:r>
            <a:r>
              <a:rPr sz="2800" spc="-4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be</a:t>
            </a:r>
            <a:r>
              <a:rPr sz="2800" spc="-7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in</a:t>
            </a:r>
            <a:r>
              <a:rPr sz="2800" spc="-3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M</a:t>
            </a:r>
            <a:r>
              <a:rPr sz="280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28" dirty="0">
                <a:solidFill>
                  <a:srgbClr val="000000"/>
                </a:solidFill>
                <a:latin typeface="HUDEVI+Calibri"/>
                <a:cs typeface="HUDEVI+Calibri"/>
              </a:rPr>
              <a:t>state</a:t>
            </a:r>
          </a:p>
          <a:p>
            <a:pPr marL="0" marR="0">
              <a:lnSpc>
                <a:spcPts val="2917"/>
              </a:lnSpc>
              <a:spcBef>
                <a:spcPts val="1115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Either</a:t>
            </a:r>
            <a:r>
              <a:rPr sz="280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one</a:t>
            </a:r>
            <a:r>
              <a:rPr sz="2800" spc="-6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M</a:t>
            </a:r>
            <a:r>
              <a:rPr sz="280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or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7" dirty="0">
                <a:solidFill>
                  <a:srgbClr val="000000"/>
                </a:solidFill>
                <a:latin typeface="HUDEVI+Calibri"/>
                <a:cs typeface="HUDEVI+Calibri"/>
              </a:rPr>
              <a:t>many</a:t>
            </a:r>
            <a:r>
              <a:rPr sz="280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S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,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00"/>
                </a:solidFill>
                <a:latin typeface="HUDEVI+Calibri"/>
                <a:cs typeface="HUDEVI+Calibri"/>
              </a:rPr>
              <a:t>never</a:t>
            </a:r>
            <a:r>
              <a:rPr sz="2800" spc="-5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both</a:t>
            </a:r>
          </a:p>
        </p:txBody>
      </p:sp>
    </p:spTree>
    <p:extLst>
      <p:ext uri="{BB962C8B-B14F-4D97-AF65-F5344CB8AC3E}">
        <p14:creationId xmlns:p14="http://schemas.microsoft.com/office/powerpoint/2010/main" val="14665859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>
              <a:lnSpc>
                <a:spcPts val="4584"/>
              </a:lnSpc>
              <a:spcBef>
                <a:spcPts val="50"/>
              </a:spcBef>
              <a:spcAft>
                <a:spcPts val="0"/>
              </a:spcAft>
            </a:pPr>
            <a:r>
              <a:rPr lang="en-US" sz="4000" spc="-11" dirty="0">
                <a:latin typeface="RAIOOS+Calibri-Light"/>
                <a:cs typeface="RAIOOS+Calibri-Light"/>
              </a:rPr>
              <a:t>What</a:t>
            </a:r>
            <a:r>
              <a:rPr lang="en-US" sz="4000" spc="-81" dirty="0">
                <a:latin typeface="Times New Roman"/>
                <a:cs typeface="Times New Roman"/>
              </a:rPr>
              <a:t> </a:t>
            </a:r>
            <a:r>
              <a:rPr lang="en-US" sz="4000" dirty="0">
                <a:latin typeface="RAIOOS+Calibri-Light"/>
                <a:cs typeface="RAIOOS+Calibri-Light"/>
              </a:rPr>
              <a:t>access</a:t>
            </a:r>
            <a:r>
              <a:rPr lang="en-US" sz="4000" spc="-100" dirty="0">
                <a:latin typeface="Times New Roman"/>
                <a:cs typeface="Times New Roman"/>
              </a:rPr>
              <a:t> </a:t>
            </a:r>
            <a:r>
              <a:rPr lang="en-US" sz="4000" spc="-18" dirty="0">
                <a:latin typeface="RAIOOS+Calibri-Light"/>
                <a:cs typeface="RAIOOS+Calibri-Light"/>
              </a:rPr>
              <a:t>patterns</a:t>
            </a:r>
            <a:r>
              <a:rPr lang="en-US" sz="4000" spc="-80" dirty="0">
                <a:latin typeface="Times New Roman"/>
                <a:cs typeface="Times New Roman"/>
              </a:rPr>
              <a:t> </a:t>
            </a:r>
            <a:r>
              <a:rPr lang="en-US" sz="4000" spc="-12" dirty="0">
                <a:latin typeface="RAIOOS+Calibri-Light"/>
                <a:cs typeface="RAIOOS+Calibri-Light"/>
              </a:rPr>
              <a:t>work</a:t>
            </a:r>
            <a:r>
              <a:rPr lang="en-US" sz="4000" spc="-86" dirty="0">
                <a:latin typeface="Times New Roman"/>
                <a:cs typeface="Times New Roman"/>
              </a:rPr>
              <a:t> </a:t>
            </a:r>
            <a:r>
              <a:rPr lang="en-US" sz="4000" dirty="0">
                <a:latin typeface="RAIOOS+Calibri-Light"/>
                <a:cs typeface="RAIOOS+Calibri-Light"/>
              </a:rPr>
              <a:t>well?</a:t>
            </a:r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FB7F17EF-F978-3241-B636-2F35CE550CCB}"/>
              </a:ext>
            </a:extLst>
          </p:cNvPr>
          <p:cNvSpPr txBox="1"/>
          <p:nvPr/>
        </p:nvSpPr>
        <p:spPr>
          <a:xfrm>
            <a:off x="720090" y="1865491"/>
            <a:ext cx="8573783" cy="9039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7" dirty="0">
                <a:solidFill>
                  <a:srgbClr val="000000"/>
                </a:solidFill>
                <a:latin typeface="HUDEVI+Calibri"/>
                <a:cs typeface="HUDEVI+Calibri"/>
              </a:rPr>
              <a:t>Read</a:t>
            </a:r>
            <a:r>
              <a:rPr sz="2800" spc="-4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only</a:t>
            </a:r>
            <a:r>
              <a:rPr sz="2800" spc="-6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000000"/>
                </a:solidFill>
                <a:latin typeface="HUDEVI+Calibri"/>
                <a:cs typeface="HUDEVI+Calibri"/>
              </a:rPr>
              <a:t>data:</a:t>
            </a:r>
            <a:r>
              <a:rPr sz="2800" spc="-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S</a:t>
            </a:r>
            <a:r>
              <a:rPr sz="2800" spc="-6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00"/>
                </a:solidFill>
                <a:latin typeface="HUDEVI+Calibri"/>
                <a:cs typeface="HUDEVI+Calibri"/>
              </a:rPr>
              <a:t>allows</a:t>
            </a:r>
            <a:r>
              <a:rPr sz="2800" spc="-4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00"/>
                </a:solidFill>
                <a:latin typeface="HUDEVI+Calibri"/>
                <a:cs typeface="HUDEVI+Calibri"/>
              </a:rPr>
              <a:t>every</a:t>
            </a:r>
            <a:r>
              <a:rPr sz="2800" spc="-5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000000"/>
                </a:solidFill>
                <a:latin typeface="HUDEVI+Calibri"/>
                <a:cs typeface="HUDEVI+Calibri"/>
              </a:rPr>
              <a:t>core</a:t>
            </a:r>
            <a:r>
              <a:rPr sz="2800" spc="-4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25" dirty="0">
                <a:solidFill>
                  <a:srgbClr val="000000"/>
                </a:solidFill>
                <a:latin typeface="HUDEVI+Calibri"/>
                <a:cs typeface="HUDEVI+Calibri"/>
              </a:rPr>
              <a:t>to</a:t>
            </a:r>
            <a:r>
              <a:rPr sz="2800" spc="-3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31" dirty="0">
                <a:solidFill>
                  <a:srgbClr val="000000"/>
                </a:solidFill>
                <a:latin typeface="HUDEVI+Calibri"/>
                <a:cs typeface="HUDEVI+Calibri"/>
              </a:rPr>
              <a:t>keep</a:t>
            </a:r>
            <a:r>
              <a:rPr sz="2800" spc="-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a</a:t>
            </a:r>
            <a:r>
              <a:rPr sz="2800" spc="-6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00"/>
                </a:solidFill>
                <a:latin typeface="HUDEVI+Calibri"/>
                <a:cs typeface="HUDEVI+Calibri"/>
              </a:rPr>
              <a:t>copy</a:t>
            </a:r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94AE54DD-783A-C747-9E71-3572499216FB}"/>
              </a:ext>
            </a:extLst>
          </p:cNvPr>
          <p:cNvSpPr txBox="1"/>
          <p:nvPr/>
        </p:nvSpPr>
        <p:spPr>
          <a:xfrm>
            <a:off x="720090" y="2373469"/>
            <a:ext cx="8730658" cy="16744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917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800" spc="1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000000"/>
                </a:solidFill>
                <a:latin typeface="HUDEVI+Calibri"/>
                <a:cs typeface="HUDEVI+Calibri"/>
              </a:rPr>
              <a:t>Data</a:t>
            </a:r>
            <a:r>
              <a:rPr sz="2800" spc="-4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2" dirty="0">
                <a:solidFill>
                  <a:srgbClr val="000000"/>
                </a:solidFill>
                <a:latin typeface="HUDEVI+Calibri"/>
                <a:cs typeface="HUDEVI+Calibri"/>
              </a:rPr>
              <a:t>written</a:t>
            </a:r>
            <a:r>
              <a:rPr sz="2800" spc="-4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multiple</a:t>
            </a:r>
            <a:r>
              <a:rPr sz="2800" spc="-6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times</a:t>
            </a:r>
            <a:r>
              <a:rPr sz="2800" spc="-5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by</a:t>
            </a:r>
            <a:r>
              <a:rPr sz="2800" spc="-5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a</a:t>
            </a:r>
            <a:r>
              <a:rPr sz="2800" spc="-6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5" dirty="0">
                <a:solidFill>
                  <a:srgbClr val="000000"/>
                </a:solidFill>
                <a:latin typeface="HUDEVI+Calibri"/>
                <a:cs typeface="HUDEVI+Calibri"/>
              </a:rPr>
              <a:t>core:</a:t>
            </a:r>
            <a:r>
              <a:rPr sz="2800" spc="-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GCIOON+Calibri-Bold"/>
                <a:cs typeface="GCIOON+Calibri-Bold"/>
              </a:rPr>
              <a:t>M</a:t>
            </a:r>
            <a:r>
              <a:rPr sz="280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00"/>
                </a:solidFill>
                <a:latin typeface="HUDEVI+Calibri"/>
                <a:cs typeface="HUDEVI+Calibri"/>
              </a:rPr>
              <a:t>gives</a:t>
            </a:r>
          </a:p>
          <a:p>
            <a:pPr marL="228599" marR="0">
              <a:lnSpc>
                <a:spcPts val="2917"/>
              </a:lnSpc>
              <a:spcBef>
                <a:spcPts val="115"/>
              </a:spcBef>
              <a:spcAft>
                <a:spcPts val="0"/>
              </a:spcAft>
            </a:pPr>
            <a:r>
              <a:rPr sz="2800" spc="-17" dirty="0">
                <a:solidFill>
                  <a:srgbClr val="000000"/>
                </a:solidFill>
                <a:latin typeface="HUDEVI+Calibri"/>
                <a:cs typeface="HUDEVI+Calibri"/>
              </a:rPr>
              <a:t>exclusive</a:t>
            </a:r>
            <a:r>
              <a:rPr sz="2800" spc="-5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access,</a:t>
            </a:r>
            <a:r>
              <a:rPr sz="2800" spc="-6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000000"/>
                </a:solidFill>
                <a:latin typeface="HUDEVI+Calibri"/>
                <a:cs typeface="HUDEVI+Calibri"/>
              </a:rPr>
              <a:t>reads</a:t>
            </a:r>
            <a:r>
              <a:rPr sz="2800" spc="-5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and</a:t>
            </a:r>
            <a:r>
              <a:rPr sz="28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writes</a:t>
            </a:r>
            <a:r>
              <a:rPr sz="28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8" dirty="0">
                <a:solidFill>
                  <a:srgbClr val="000000"/>
                </a:solidFill>
                <a:latin typeface="HUDEVI+Calibri"/>
                <a:cs typeface="HUDEVI+Calibri"/>
              </a:rPr>
              <a:t>are</a:t>
            </a:r>
            <a:r>
              <a:rPr sz="280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14" dirty="0">
                <a:solidFill>
                  <a:srgbClr val="000000"/>
                </a:solidFill>
                <a:latin typeface="HUDEVI+Calibri"/>
                <a:cs typeface="HUDEVI+Calibri"/>
              </a:rPr>
              <a:t>free</a:t>
            </a:r>
            <a:r>
              <a:rPr sz="2800" spc="-5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basically</a:t>
            </a:r>
          </a:p>
          <a:p>
            <a:pPr marL="228599" marR="0">
              <a:lnSpc>
                <a:spcPts val="2917"/>
              </a:lnSpc>
              <a:spcBef>
                <a:spcPts val="115"/>
              </a:spcBef>
              <a:spcAft>
                <a:spcPts val="0"/>
              </a:spcAft>
            </a:pPr>
            <a:r>
              <a:rPr sz="2800" spc="-14" dirty="0">
                <a:solidFill>
                  <a:srgbClr val="000000"/>
                </a:solidFill>
                <a:latin typeface="HUDEVI+Calibri"/>
                <a:cs typeface="HUDEVI+Calibri"/>
              </a:rPr>
              <a:t>after</a:t>
            </a:r>
            <a:r>
              <a:rPr sz="2800" spc="-4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20" dirty="0">
                <a:solidFill>
                  <a:srgbClr val="000000"/>
                </a:solidFill>
                <a:latin typeface="HUDEVI+Calibri"/>
                <a:cs typeface="HUDEVI+Calibri"/>
              </a:rPr>
              <a:t>first</a:t>
            </a:r>
            <a:r>
              <a:rPr sz="2800" spc="-4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000000"/>
                </a:solidFill>
                <a:latin typeface="HUDEVI+Calibri"/>
                <a:cs typeface="HUDEVI+Calibri"/>
              </a:rPr>
              <a:t>state</a:t>
            </a:r>
            <a:r>
              <a:rPr sz="2800" spc="-3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000000"/>
                </a:solidFill>
                <a:latin typeface="HUDEVI+Calibri"/>
                <a:cs typeface="HUDEVI+Calibri"/>
              </a:rPr>
              <a:t>transition</a:t>
            </a:r>
          </a:p>
        </p:txBody>
      </p:sp>
    </p:spTree>
    <p:extLst>
      <p:ext uri="{BB962C8B-B14F-4D97-AF65-F5344CB8AC3E}">
        <p14:creationId xmlns:p14="http://schemas.microsoft.com/office/powerpoint/2010/main" val="239707151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>
              <a:lnSpc>
                <a:spcPts val="4584"/>
              </a:lnSpc>
              <a:spcBef>
                <a:spcPts val="50"/>
              </a:spcBef>
              <a:spcAft>
                <a:spcPts val="0"/>
              </a:spcAft>
            </a:pPr>
            <a:r>
              <a:rPr lang="en-US" sz="4000" spc="-11" dirty="0">
                <a:latin typeface="RAIOOS+Calibri-Light"/>
                <a:cs typeface="RAIOOS+Calibri-Light"/>
              </a:rPr>
              <a:t>Real Systems?</a:t>
            </a:r>
            <a:endParaRPr lang="en-US" sz="4000" dirty="0">
              <a:latin typeface="RAIOOS+Calibri-Light"/>
              <a:cs typeface="RAIOOS+Calibri-Light"/>
            </a:endParaRP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CF9289DC-4F8A-5E42-9A65-C45A6DEA7257}"/>
              </a:ext>
            </a:extLst>
          </p:cNvPr>
          <p:cNvSpPr txBox="1"/>
          <p:nvPr/>
        </p:nvSpPr>
        <p:spPr>
          <a:xfrm>
            <a:off x="720090" y="1831719"/>
            <a:ext cx="7103387" cy="8393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709"/>
              </a:lnSpc>
              <a:spcBef>
                <a:spcPts val="0"/>
              </a:spcBef>
              <a:spcAft>
                <a:spcPts val="0"/>
              </a:spcAft>
            </a:pPr>
            <a:r>
              <a:rPr sz="26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600" spc="2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spc="-14" dirty="0">
                <a:solidFill>
                  <a:srgbClr val="000000"/>
                </a:solidFill>
                <a:latin typeface="HUDEVI+Calibri"/>
                <a:cs typeface="HUDEVI+Calibri"/>
              </a:rPr>
              <a:t>Real</a:t>
            </a:r>
            <a:r>
              <a:rPr sz="2600" spc="-4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00"/>
                </a:solidFill>
                <a:latin typeface="HUDEVI+Calibri"/>
                <a:cs typeface="HUDEVI+Calibri"/>
              </a:rPr>
              <a:t>CPUs</a:t>
            </a:r>
            <a:r>
              <a:rPr sz="26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00"/>
                </a:solidFill>
                <a:latin typeface="HUDEVI+Calibri"/>
                <a:cs typeface="HUDEVI+Calibri"/>
              </a:rPr>
              <a:t>use</a:t>
            </a:r>
            <a:r>
              <a:rPr sz="26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00"/>
                </a:solidFill>
                <a:latin typeface="HUDEVI+Calibri"/>
                <a:cs typeface="HUDEVI+Calibri"/>
              </a:rPr>
              <a:t>more</a:t>
            </a:r>
            <a:r>
              <a:rPr sz="2600" spc="-5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spc="-10" dirty="0">
                <a:solidFill>
                  <a:srgbClr val="000000"/>
                </a:solidFill>
                <a:latin typeface="HUDEVI+Calibri"/>
                <a:cs typeface="HUDEVI+Calibri"/>
              </a:rPr>
              <a:t>complex</a:t>
            </a:r>
            <a:r>
              <a:rPr sz="2600" spc="-5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spc="-23" dirty="0">
                <a:solidFill>
                  <a:srgbClr val="000000"/>
                </a:solidFill>
                <a:latin typeface="HUDEVI+Calibri"/>
                <a:cs typeface="HUDEVI+Calibri"/>
              </a:rPr>
              <a:t>state</a:t>
            </a:r>
            <a:r>
              <a:rPr sz="2600" spc="-4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00"/>
                </a:solidFill>
                <a:latin typeface="HUDEVI+Calibri"/>
                <a:cs typeface="HUDEVI+Calibri"/>
              </a:rPr>
              <a:t>machines</a:t>
            </a:r>
          </a:p>
        </p:txBody>
      </p:sp>
      <p:sp>
        <p:nvSpPr>
          <p:cNvPr id="12" name="object 7">
            <a:extLst>
              <a:ext uri="{FF2B5EF4-FFF2-40B4-BE49-F238E27FC236}">
                <a16:creationId xmlns:a16="http://schemas.microsoft.com/office/drawing/2014/main" id="{A2445A4B-FB9B-574F-B8EF-30EB793D2F3A}"/>
              </a:ext>
            </a:extLst>
          </p:cNvPr>
          <p:cNvSpPr txBox="1"/>
          <p:nvPr/>
        </p:nvSpPr>
        <p:spPr>
          <a:xfrm>
            <a:off x="1177289" y="2342949"/>
            <a:ext cx="6839250" cy="19411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292"/>
              </a:lnSpc>
              <a:spcBef>
                <a:spcPts val="0"/>
              </a:spcBef>
              <a:spcAft>
                <a:spcPts val="0"/>
              </a:spcAft>
            </a:pPr>
            <a:r>
              <a:rPr sz="22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200" spc="4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Buses</a:t>
            </a:r>
            <a:r>
              <a:rPr sz="220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spc="-17" dirty="0">
                <a:solidFill>
                  <a:srgbClr val="000000"/>
                </a:solidFill>
                <a:latin typeface="HUDEVI+Calibri"/>
                <a:cs typeface="HUDEVI+Calibri"/>
              </a:rPr>
              <a:t>are</a:t>
            </a:r>
            <a:r>
              <a:rPr sz="2200" spc="-2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spc="-11" dirty="0">
                <a:solidFill>
                  <a:srgbClr val="000000"/>
                </a:solidFill>
                <a:latin typeface="HUDEVI+Calibri"/>
                <a:cs typeface="HUDEVI+Calibri"/>
              </a:rPr>
              <a:t>broadcast</a:t>
            </a:r>
            <a:r>
              <a:rPr sz="2200" spc="-3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domains,</a:t>
            </a:r>
            <a:r>
              <a:rPr sz="2200" spc="-4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can’t</a:t>
            </a:r>
            <a:r>
              <a:rPr sz="2200" spc="-4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scale</a:t>
            </a:r>
          </a:p>
          <a:p>
            <a:pPr marL="0" marR="0">
              <a:lnSpc>
                <a:spcPts val="2292"/>
              </a:lnSpc>
              <a:spcBef>
                <a:spcPts val="307"/>
              </a:spcBef>
              <a:spcAft>
                <a:spcPts val="0"/>
              </a:spcAft>
            </a:pPr>
            <a:r>
              <a:rPr sz="22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200" spc="4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On-chip</a:t>
            </a:r>
            <a:r>
              <a:rPr sz="2200" spc="-5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network</a:t>
            </a:r>
            <a:r>
              <a:rPr sz="2200" spc="-4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spc="-18" dirty="0">
                <a:solidFill>
                  <a:srgbClr val="000000"/>
                </a:solidFill>
                <a:latin typeface="HUDEVI+Calibri"/>
                <a:cs typeface="HUDEVI+Calibri"/>
              </a:rPr>
              <a:t>for</a:t>
            </a:r>
            <a:r>
              <a:rPr sz="22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communication</a:t>
            </a:r>
            <a:r>
              <a:rPr sz="220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within</a:t>
            </a:r>
            <a:r>
              <a:rPr sz="2200" spc="-5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die</a:t>
            </a:r>
          </a:p>
          <a:p>
            <a:pPr marL="457200" marR="0">
              <a:lnSpc>
                <a:spcPts val="1979"/>
              </a:lnSpc>
              <a:spcBef>
                <a:spcPts val="420"/>
              </a:spcBef>
              <a:spcAft>
                <a:spcPts val="0"/>
              </a:spcAft>
            </a:pPr>
            <a:r>
              <a:rPr sz="19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1900" spc="65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spc="-10" dirty="0">
                <a:solidFill>
                  <a:srgbClr val="000000"/>
                </a:solidFill>
                <a:latin typeface="HUDEVI+Calibri"/>
                <a:cs typeface="HUDEVI+Calibri"/>
              </a:rPr>
              <a:t>Data</a:t>
            </a:r>
            <a:r>
              <a:rPr sz="1900" spc="-37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dirty="0">
                <a:solidFill>
                  <a:srgbClr val="000000"/>
                </a:solidFill>
                <a:latin typeface="HUDEVI+Calibri"/>
                <a:cs typeface="HUDEVI+Calibri"/>
              </a:rPr>
              <a:t>sent</a:t>
            </a:r>
            <a:r>
              <a:rPr sz="1900" spc="-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dirty="0">
                <a:solidFill>
                  <a:srgbClr val="000000"/>
                </a:solidFill>
                <a:latin typeface="HUDEVI+Calibri"/>
                <a:cs typeface="HUDEVI+Calibri"/>
              </a:rPr>
              <a:t>in</a:t>
            </a:r>
            <a:r>
              <a:rPr sz="190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dirty="0">
                <a:solidFill>
                  <a:srgbClr val="000000"/>
                </a:solidFill>
                <a:latin typeface="HUDEVI+Calibri"/>
                <a:cs typeface="HUDEVI+Calibri"/>
              </a:rPr>
              <a:t>special</a:t>
            </a:r>
            <a:r>
              <a:rPr sz="1900" spc="-4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spc="-10" dirty="0">
                <a:solidFill>
                  <a:srgbClr val="000000"/>
                </a:solidFill>
                <a:latin typeface="HUDEVI+Calibri"/>
                <a:cs typeface="HUDEVI+Calibri"/>
              </a:rPr>
              <a:t>packets</a:t>
            </a:r>
            <a:r>
              <a:rPr sz="1900" spc="-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dirty="0">
                <a:solidFill>
                  <a:srgbClr val="000000"/>
                </a:solidFill>
                <a:latin typeface="HUDEVI+Calibri"/>
                <a:cs typeface="HUDEVI+Calibri"/>
              </a:rPr>
              <a:t>called</a:t>
            </a:r>
            <a:r>
              <a:rPr sz="1900" spc="-4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dirty="0">
                <a:solidFill>
                  <a:srgbClr val="000000"/>
                </a:solidFill>
                <a:latin typeface="HUDEVI+Calibri"/>
                <a:cs typeface="HUDEVI+Calibri"/>
              </a:rPr>
              <a:t>“flits”</a:t>
            </a:r>
          </a:p>
          <a:p>
            <a:pPr marL="0" marR="0">
              <a:lnSpc>
                <a:spcPts val="2292"/>
              </a:lnSpc>
              <a:spcBef>
                <a:spcPts val="241"/>
              </a:spcBef>
              <a:spcAft>
                <a:spcPts val="0"/>
              </a:spcAft>
            </a:pPr>
            <a:r>
              <a:rPr sz="22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200" spc="4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00000"/>
                </a:solidFill>
                <a:latin typeface="HUDEVI+Calibri"/>
                <a:cs typeface="HUDEVI+Calibri"/>
              </a:rPr>
              <a:t>Off-chip</a:t>
            </a:r>
            <a:r>
              <a:rPr sz="2200" spc="-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network</a:t>
            </a:r>
            <a:r>
              <a:rPr sz="2200" spc="-4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spc="-18" dirty="0">
                <a:solidFill>
                  <a:srgbClr val="000000"/>
                </a:solidFill>
                <a:latin typeface="HUDEVI+Calibri"/>
                <a:cs typeface="HUDEVI+Calibri"/>
              </a:rPr>
              <a:t>for</a:t>
            </a:r>
            <a:r>
              <a:rPr sz="22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communication</a:t>
            </a:r>
            <a:r>
              <a:rPr sz="220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between</a:t>
            </a:r>
            <a:r>
              <a:rPr sz="2200" spc="-5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dies</a:t>
            </a:r>
          </a:p>
          <a:p>
            <a:pPr marL="457200" marR="0">
              <a:lnSpc>
                <a:spcPts val="1979"/>
              </a:lnSpc>
              <a:spcBef>
                <a:spcPts val="420"/>
              </a:spcBef>
              <a:spcAft>
                <a:spcPts val="0"/>
              </a:spcAft>
            </a:pPr>
            <a:r>
              <a:rPr sz="19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1900" spc="65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dirty="0">
                <a:solidFill>
                  <a:srgbClr val="000000"/>
                </a:solidFill>
                <a:latin typeface="HUDEVI+Calibri"/>
                <a:cs typeface="HUDEVI+Calibri"/>
              </a:rPr>
              <a:t>E.g.</a:t>
            </a:r>
            <a:r>
              <a:rPr sz="1900" spc="-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dirty="0">
                <a:solidFill>
                  <a:srgbClr val="000000"/>
                </a:solidFill>
                <a:latin typeface="HUDEVI+Calibri"/>
                <a:cs typeface="HUDEVI+Calibri"/>
              </a:rPr>
              <a:t>Intel</a:t>
            </a:r>
            <a:r>
              <a:rPr sz="1900" spc="-38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dirty="0">
                <a:solidFill>
                  <a:srgbClr val="000000"/>
                </a:solidFill>
                <a:latin typeface="HUDEVI+Calibri"/>
                <a:cs typeface="HUDEVI+Calibri"/>
              </a:rPr>
              <a:t>QPI</a:t>
            </a:r>
            <a:r>
              <a:rPr sz="1900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spc="-11" dirty="0">
                <a:solidFill>
                  <a:srgbClr val="000000"/>
                </a:solidFill>
                <a:latin typeface="HUDEVI+Calibri"/>
                <a:cs typeface="HUDEVI+Calibri"/>
              </a:rPr>
              <a:t>(Quick-Path</a:t>
            </a:r>
            <a:r>
              <a:rPr sz="1900" spc="-3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900" dirty="0">
                <a:solidFill>
                  <a:srgbClr val="000000"/>
                </a:solidFill>
                <a:latin typeface="HUDEVI+Calibri"/>
                <a:cs typeface="HUDEVI+Calibri"/>
              </a:rPr>
              <a:t>Interconnect)</a:t>
            </a:r>
          </a:p>
        </p:txBody>
      </p:sp>
      <p:sp>
        <p:nvSpPr>
          <p:cNvPr id="13" name="object 8">
            <a:extLst>
              <a:ext uri="{FF2B5EF4-FFF2-40B4-BE49-F238E27FC236}">
                <a16:creationId xmlns:a16="http://schemas.microsoft.com/office/drawing/2014/main" id="{11E64CC2-9814-4348-B79C-53E48726D753}"/>
              </a:ext>
            </a:extLst>
          </p:cNvPr>
          <p:cNvSpPr txBox="1"/>
          <p:nvPr/>
        </p:nvSpPr>
        <p:spPr>
          <a:xfrm>
            <a:off x="720090" y="4638419"/>
            <a:ext cx="5715986" cy="8393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709"/>
              </a:lnSpc>
              <a:spcBef>
                <a:spcPts val="0"/>
              </a:spcBef>
              <a:spcAft>
                <a:spcPts val="0"/>
              </a:spcAft>
            </a:pPr>
            <a:r>
              <a:rPr sz="26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600" spc="2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spc="-14" dirty="0">
                <a:solidFill>
                  <a:srgbClr val="000000"/>
                </a:solidFill>
                <a:latin typeface="HUDEVI+Calibri"/>
                <a:cs typeface="HUDEVI+Calibri"/>
              </a:rPr>
              <a:t>Real</a:t>
            </a:r>
            <a:r>
              <a:rPr sz="2600" spc="-4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00"/>
                </a:solidFill>
                <a:latin typeface="HUDEVI+Calibri"/>
                <a:cs typeface="HUDEVI+Calibri"/>
              </a:rPr>
              <a:t>CPUs</a:t>
            </a:r>
            <a:r>
              <a:rPr sz="2600" spc="-6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spc="-20" dirty="0">
                <a:solidFill>
                  <a:srgbClr val="000000"/>
                </a:solidFill>
                <a:latin typeface="HUDEVI+Calibri"/>
                <a:cs typeface="HUDEVI+Calibri"/>
              </a:rPr>
              <a:t>have</a:t>
            </a:r>
            <a:r>
              <a:rPr sz="2600" spc="-4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00"/>
                </a:solidFill>
                <a:latin typeface="HUDEVI+Calibri"/>
                <a:cs typeface="HUDEVI+Calibri"/>
              </a:rPr>
              <a:t>“Cache</a:t>
            </a:r>
            <a:r>
              <a:rPr sz="2600" spc="-6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600" dirty="0">
                <a:solidFill>
                  <a:srgbClr val="000000"/>
                </a:solidFill>
                <a:latin typeface="HUDEVI+Calibri"/>
                <a:cs typeface="HUDEVI+Calibri"/>
              </a:rPr>
              <a:t>Directories”</a:t>
            </a:r>
          </a:p>
        </p:txBody>
      </p:sp>
      <p:sp>
        <p:nvSpPr>
          <p:cNvPr id="14" name="object 9">
            <a:extLst>
              <a:ext uri="{FF2B5EF4-FFF2-40B4-BE49-F238E27FC236}">
                <a16:creationId xmlns:a16="http://schemas.microsoft.com/office/drawing/2014/main" id="{89CBB40C-E057-D949-8B4E-103C2DDC9CEE}"/>
              </a:ext>
            </a:extLst>
          </p:cNvPr>
          <p:cNvSpPr txBox="1"/>
          <p:nvPr/>
        </p:nvSpPr>
        <p:spPr>
          <a:xfrm>
            <a:off x="1177289" y="5023884"/>
            <a:ext cx="8087752" cy="7102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292"/>
              </a:lnSpc>
              <a:spcBef>
                <a:spcPts val="0"/>
              </a:spcBef>
              <a:spcAft>
                <a:spcPts val="0"/>
              </a:spcAft>
            </a:pPr>
            <a:r>
              <a:rPr sz="2200" dirty="0">
                <a:solidFill>
                  <a:srgbClr val="000000"/>
                </a:solidFill>
                <a:latin typeface="TRNBOV+ArialMT"/>
                <a:cs typeface="TRNBOV+ArialMT"/>
              </a:rPr>
              <a:t>•</a:t>
            </a:r>
            <a:r>
              <a:rPr sz="2200" spc="4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spc="-10" dirty="0">
                <a:solidFill>
                  <a:srgbClr val="000000"/>
                </a:solidFill>
                <a:latin typeface="HUDEVI+Calibri"/>
                <a:cs typeface="HUDEVI+Calibri"/>
              </a:rPr>
              <a:t>Central</a:t>
            </a:r>
            <a:r>
              <a:rPr sz="2200" spc="-4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structure</a:t>
            </a:r>
            <a:r>
              <a:rPr sz="2200" spc="-36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that</a:t>
            </a:r>
            <a:r>
              <a:rPr sz="220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spc="-15" dirty="0">
                <a:solidFill>
                  <a:srgbClr val="000000"/>
                </a:solidFill>
                <a:latin typeface="HUDEVI+Calibri"/>
                <a:cs typeface="HUDEVI+Calibri"/>
              </a:rPr>
              <a:t>tracks</a:t>
            </a:r>
            <a:r>
              <a:rPr sz="22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which</a:t>
            </a:r>
            <a:r>
              <a:rPr sz="2200" spc="-52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CPUs</a:t>
            </a:r>
            <a:r>
              <a:rPr sz="220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spc="-23" dirty="0">
                <a:solidFill>
                  <a:srgbClr val="000000"/>
                </a:solidFill>
                <a:latin typeface="HUDEVI+Calibri"/>
                <a:cs typeface="HUDEVI+Calibri"/>
              </a:rPr>
              <a:t>have</a:t>
            </a:r>
            <a:r>
              <a:rPr sz="2200" spc="-2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copies</a:t>
            </a:r>
            <a:r>
              <a:rPr sz="2200" spc="-43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000000"/>
                </a:solidFill>
                <a:latin typeface="HUDEVI+Calibri"/>
                <a:cs typeface="HUDEVI+Calibri"/>
              </a:rPr>
              <a:t>of</a:t>
            </a:r>
            <a:r>
              <a:rPr sz="2200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200" spc="-17" dirty="0">
                <a:solidFill>
                  <a:srgbClr val="000000"/>
                </a:solidFill>
                <a:latin typeface="HUDEVI+Calibri"/>
                <a:cs typeface="HUDEVI+Calibri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937590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Test-and-Set in a Spin Lock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B98135-B9A7-D746-9B03-03FD1EDA788B}"/>
              </a:ext>
            </a:extLst>
          </p:cNvPr>
          <p:cNvSpPr/>
          <p:nvPr/>
        </p:nvSpPr>
        <p:spPr>
          <a:xfrm>
            <a:off x="0" y="1524000"/>
            <a:ext cx="91440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Gill Sans MT" panose="020B0502020104020203" pitchFamily="34" charset="77"/>
              </a:rPr>
              <a:t>Example: Test-and-set instruction</a:t>
            </a:r>
          </a:p>
          <a:p>
            <a:r>
              <a:rPr lang="en-US" dirty="0">
                <a:solidFill>
                  <a:schemeClr val="bg2"/>
                </a:solidFill>
                <a:latin typeface="Gill Sans MT" panose="020B0502020104020203" pitchFamily="34" charset="77"/>
              </a:rPr>
              <a:t>A lock is a single word variable with two values</a:t>
            </a:r>
          </a:p>
          <a:p>
            <a:r>
              <a:rPr lang="en-US" dirty="0">
                <a:solidFill>
                  <a:schemeClr val="bg2"/>
                </a:solidFill>
                <a:latin typeface="Gill Sans MT" panose="020B0502020104020203" pitchFamily="34" charset="77"/>
              </a:rPr>
              <a:t>	0 = FALSE = not locked</a:t>
            </a:r>
          </a:p>
          <a:p>
            <a:r>
              <a:rPr lang="en-US" dirty="0">
                <a:solidFill>
                  <a:schemeClr val="bg2"/>
                </a:solidFill>
                <a:latin typeface="Gill Sans MT" panose="020B0502020104020203" pitchFamily="34" charset="77"/>
              </a:rPr>
              <a:t>	1 = TRUE = locked</a:t>
            </a:r>
          </a:p>
          <a:p>
            <a:endParaRPr lang="en-US" dirty="0">
              <a:solidFill>
                <a:schemeClr val="bg2"/>
              </a:solidFill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chemeClr val="bg2"/>
                </a:solidFill>
                <a:latin typeface="Gill Sans MT" panose="020B0502020104020203" pitchFamily="34" charset="77"/>
              </a:rPr>
              <a:t>Test-and-set does the following atomically:</a:t>
            </a:r>
          </a:p>
          <a:p>
            <a:r>
              <a:rPr lang="en-US" dirty="0">
                <a:solidFill>
                  <a:schemeClr val="bg2"/>
                </a:solidFill>
                <a:latin typeface="Gill Sans MT" panose="020B0502020104020203" pitchFamily="34" charset="77"/>
              </a:rPr>
              <a:t>  Load the (old) value of lock and Store TRUE in lock</a:t>
            </a:r>
          </a:p>
          <a:p>
            <a:r>
              <a:rPr lang="en-US" dirty="0">
                <a:solidFill>
                  <a:schemeClr val="bg2"/>
                </a:solidFill>
                <a:latin typeface="Gill Sans MT" panose="020B0502020104020203" pitchFamily="34" charset="77"/>
              </a:rPr>
              <a:t>  If the loaded value was FALSE, then you got the lock</a:t>
            </a:r>
          </a:p>
          <a:p>
            <a:r>
              <a:rPr lang="en-US" dirty="0">
                <a:solidFill>
                  <a:schemeClr val="bg2"/>
                </a:solidFill>
                <a:latin typeface="Gill Sans MT" panose="020B0502020104020203" pitchFamily="34" charset="77"/>
              </a:rPr>
              <a:t>  If the loaded value was TRUE, then someone else has the   </a:t>
            </a:r>
          </a:p>
          <a:p>
            <a:r>
              <a:rPr lang="en-US" dirty="0">
                <a:solidFill>
                  <a:schemeClr val="bg2"/>
                </a:solidFill>
                <a:latin typeface="Gill Sans MT" panose="020B0502020104020203" pitchFamily="34" charset="77"/>
              </a:rPr>
              <a:t>  lock (so try again)</a:t>
            </a:r>
          </a:p>
        </p:txBody>
      </p:sp>
    </p:spTree>
    <p:extLst>
      <p:ext uri="{BB962C8B-B14F-4D97-AF65-F5344CB8AC3E}">
        <p14:creationId xmlns:p14="http://schemas.microsoft.com/office/powerpoint/2010/main" val="1209853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Test-and-Set in a Spin Lock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B98135-B9A7-D746-9B03-03FD1EDA788B}"/>
              </a:ext>
            </a:extLst>
          </p:cNvPr>
          <p:cNvSpPr/>
          <p:nvPr/>
        </p:nvSpPr>
        <p:spPr>
          <a:xfrm>
            <a:off x="779463" y="1676400"/>
            <a:ext cx="758348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Spin on Test-and-Set </a:t>
            </a:r>
          </a:p>
          <a:p>
            <a:r>
              <a:rPr lang="en-US" dirty="0">
                <a:solidFill>
                  <a:schemeClr val="bg2"/>
                </a:solidFill>
              </a:rPr>
              <a:t>while(</a:t>
            </a:r>
            <a:r>
              <a:rPr lang="en-US" dirty="0" err="1">
                <a:solidFill>
                  <a:schemeClr val="bg2"/>
                </a:solidFill>
              </a:rPr>
              <a:t>TestAndSet</a:t>
            </a:r>
            <a:r>
              <a:rPr lang="en-US" dirty="0">
                <a:solidFill>
                  <a:schemeClr val="bg2"/>
                </a:solidFill>
              </a:rPr>
              <a:t>(lock) = BUSY); </a:t>
            </a:r>
          </a:p>
          <a:p>
            <a:r>
              <a:rPr lang="en-US" dirty="0">
                <a:solidFill>
                  <a:schemeClr val="bg2"/>
                </a:solidFill>
              </a:rPr>
              <a:t>	Lock := CLEAR;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Tradeoff: frequent polling gets you the lock faster, but slows everyone else down!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If you fix this problem using a more complex algorithm latency may become an issue</a:t>
            </a:r>
          </a:p>
        </p:txBody>
      </p:sp>
    </p:spTree>
    <p:extLst>
      <p:ext uri="{BB962C8B-B14F-4D97-AF65-F5344CB8AC3E}">
        <p14:creationId xmlns:p14="http://schemas.microsoft.com/office/powerpoint/2010/main" val="24681417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Test-and-Set in a Spin Lock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B98135-B9A7-D746-9B03-03FD1EDA788B}"/>
              </a:ext>
            </a:extLst>
          </p:cNvPr>
          <p:cNvSpPr/>
          <p:nvPr/>
        </p:nvSpPr>
        <p:spPr>
          <a:xfrm>
            <a:off x="779463" y="1676400"/>
            <a:ext cx="758348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Spin on Test-and-Set </a:t>
            </a:r>
          </a:p>
          <a:p>
            <a:r>
              <a:rPr lang="en-US" dirty="0">
                <a:solidFill>
                  <a:schemeClr val="bg2"/>
                </a:solidFill>
              </a:rPr>
              <a:t>while(</a:t>
            </a:r>
            <a:r>
              <a:rPr lang="en-US" dirty="0" err="1">
                <a:solidFill>
                  <a:schemeClr val="bg2"/>
                </a:solidFill>
              </a:rPr>
              <a:t>TestAndSet</a:t>
            </a:r>
            <a:r>
              <a:rPr lang="en-US" dirty="0">
                <a:solidFill>
                  <a:schemeClr val="bg2"/>
                </a:solidFill>
              </a:rPr>
              <a:t>(lock) = BUSY); </a:t>
            </a:r>
          </a:p>
          <a:p>
            <a:r>
              <a:rPr lang="en-US" dirty="0">
                <a:solidFill>
                  <a:schemeClr val="bg2"/>
                </a:solidFill>
              </a:rPr>
              <a:t>	Lock := CLEAR;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Tradeoff: frequent polling gets you the lock faster, but slows everyone else down!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If you fix this problem using a more complex algorithm latency may become an issue</a:t>
            </a:r>
          </a:p>
        </p:txBody>
      </p:sp>
    </p:spTree>
    <p:extLst>
      <p:ext uri="{BB962C8B-B14F-4D97-AF65-F5344CB8AC3E}">
        <p14:creationId xmlns:p14="http://schemas.microsoft.com/office/powerpoint/2010/main" val="5626270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Coherence Implication?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4E88D7-05A0-FA47-A52C-9F37E5DFB3FF}"/>
              </a:ext>
            </a:extLst>
          </p:cNvPr>
          <p:cNvSpPr txBox="1">
            <a:spLocks/>
          </p:cNvSpPr>
          <p:nvPr/>
        </p:nvSpPr>
        <p:spPr>
          <a:xfrm>
            <a:off x="152400" y="1663700"/>
            <a:ext cx="8610600" cy="5194300"/>
          </a:xfrm>
          <a:prstGeom prst="rect">
            <a:avLst/>
          </a:prstGeom>
        </p:spPr>
        <p:txBody>
          <a:bodyPr/>
          <a:lstStyle>
            <a:lvl1pPr marL="282575" indent="-282575" algn="l" rtl="0" eaLnBrk="0" fontAlgn="base" hangingPunct="0">
              <a:spcBef>
                <a:spcPts val="2000"/>
              </a:spcBef>
              <a:spcAft>
                <a:spcPct val="0"/>
              </a:spcAft>
              <a:buFont typeface="Calisto MT" charset="0"/>
              <a:buChar char="•"/>
              <a:defRPr sz="24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Gill Sans MT" panose="020B0502020104020203" pitchFamily="34" charset="77"/>
                <a:ea typeface="ＭＳ Ｐゴシック" pitchFamily="-112" charset="-128"/>
                <a:cs typeface="Gill Sans MT" panose="020B0502020104020203" pitchFamily="34" charset="77"/>
              </a:defRPr>
            </a:lvl1pPr>
            <a:lvl2pPr marL="577850" indent="-295275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858585"/>
              </a:buClr>
              <a:buFont typeface="Calisto MT" charset="0"/>
              <a:buChar char="•"/>
              <a:defRPr sz="22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Gill Sans MT" panose="020B0502020104020203" pitchFamily="34" charset="77"/>
                <a:ea typeface="ＭＳ Ｐゴシック" pitchFamily="-112" charset="-128"/>
                <a:cs typeface="+mn-cs"/>
              </a:defRPr>
            </a:lvl2pPr>
            <a:lvl3pPr marL="860425" indent="-282575" algn="l" rtl="0" eaLnBrk="0" fontAlgn="base" hangingPunct="0">
              <a:spcBef>
                <a:spcPts val="600"/>
              </a:spcBef>
              <a:spcAft>
                <a:spcPct val="0"/>
              </a:spcAft>
              <a:buFont typeface="Calisto MT" charset="0"/>
              <a:buChar char="•"/>
              <a:defRPr sz="20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Gill Sans MT" panose="020B0502020104020203" pitchFamily="34" charset="77"/>
                <a:ea typeface="ＭＳ Ｐゴシック" pitchFamily="-112" charset="-128"/>
                <a:cs typeface="+mn-cs"/>
              </a:defRPr>
            </a:lvl3pPr>
            <a:lvl4pPr marL="1143000" indent="-282575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858585"/>
              </a:buClr>
              <a:buFont typeface="Calisto MT" charset="0"/>
              <a:buChar char="•"/>
              <a:defRPr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Gill Sans MT" panose="020B0502020104020203" pitchFamily="34" charset="77"/>
                <a:ea typeface="ＭＳ Ｐゴシック" pitchFamily="-112" charset="-128"/>
                <a:cs typeface="+mn-cs"/>
              </a:defRPr>
            </a:lvl4pPr>
            <a:lvl5pPr marL="1425575" indent="-282575" algn="l" rtl="0" eaLnBrk="0" fontAlgn="base" hangingPunct="0">
              <a:spcBef>
                <a:spcPts val="600"/>
              </a:spcBef>
              <a:spcAft>
                <a:spcPct val="0"/>
              </a:spcAft>
              <a:buFont typeface="Calisto MT" charset="0"/>
              <a:buChar char="•"/>
              <a:defRPr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Gill Sans MT" panose="020B0502020104020203" pitchFamily="34" charset="77"/>
                <a:ea typeface="ＭＳ Ｐゴシック" pitchFamily="-112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>
                <a:ea typeface="ＭＳ Ｐゴシック" panose="020B0600070205080204" pitchFamily="34" charset="-128"/>
              </a:rPr>
              <a:t>Basic question: </a:t>
            </a:r>
            <a:r>
              <a:rPr lang="en-US" altLang="en-US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If multiple processors cache the same block, how do they ensure they all see a consistent state?</a:t>
            </a:r>
          </a:p>
        </p:txBody>
      </p:sp>
      <p:sp>
        <p:nvSpPr>
          <p:cNvPr id="6" name="Oval 3">
            <a:extLst>
              <a:ext uri="{FF2B5EF4-FFF2-40B4-BE49-F238E27FC236}">
                <a16:creationId xmlns:a16="http://schemas.microsoft.com/office/drawing/2014/main" id="{0F3FC830-12A4-6D44-A51E-43A31CCFAF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2454910"/>
            <a:ext cx="749300" cy="7493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B567512-7C8F-9343-800D-0AE1E5AB31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3445510"/>
            <a:ext cx="901700" cy="749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  0</a:t>
            </a:r>
          </a:p>
        </p:txBody>
      </p:sp>
      <p:sp>
        <p:nvSpPr>
          <p:cNvPr id="8" name="Line 5">
            <a:extLst>
              <a:ext uri="{FF2B5EF4-FFF2-40B4-BE49-F238E27FC236}">
                <a16:creationId xmlns:a16="http://schemas.microsoft.com/office/drawing/2014/main" id="{438D7ABE-4585-EB48-9AED-7D68E1A9D897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2450" y="3216910"/>
            <a:ext cx="0" cy="215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6">
            <a:extLst>
              <a:ext uri="{FF2B5EF4-FFF2-40B4-BE49-F238E27FC236}">
                <a16:creationId xmlns:a16="http://schemas.microsoft.com/office/drawing/2014/main" id="{810BE198-623E-E04D-9624-93B6FB100254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2450" y="4207510"/>
            <a:ext cx="0" cy="368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BF410748-ECF5-7D4C-886D-04FC5CD3A5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2454910"/>
            <a:ext cx="749300" cy="7493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8751B00D-FDDB-BE42-8026-D13901EF81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3445510"/>
            <a:ext cx="901700" cy="749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   1</a:t>
            </a:r>
          </a:p>
        </p:txBody>
      </p:sp>
      <p:sp>
        <p:nvSpPr>
          <p:cNvPr id="12" name="Line 9">
            <a:extLst>
              <a:ext uri="{FF2B5EF4-FFF2-40B4-BE49-F238E27FC236}">
                <a16:creationId xmlns:a16="http://schemas.microsoft.com/office/drawing/2014/main" id="{E5FCFEA0-D916-E641-A1DE-74E805F32E6C}"/>
              </a:ext>
            </a:extLst>
          </p:cNvPr>
          <p:cNvSpPr>
            <a:spLocks noChangeShapeType="1"/>
          </p:cNvSpPr>
          <p:nvPr/>
        </p:nvSpPr>
        <p:spPr bwMode="auto">
          <a:xfrm>
            <a:off x="2965450" y="3216910"/>
            <a:ext cx="0" cy="215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Line 10">
            <a:extLst>
              <a:ext uri="{FF2B5EF4-FFF2-40B4-BE49-F238E27FC236}">
                <a16:creationId xmlns:a16="http://schemas.microsoft.com/office/drawing/2014/main" id="{5EB05E93-E539-4B45-8AA8-A79112BD3EF2}"/>
              </a:ext>
            </a:extLst>
          </p:cNvPr>
          <p:cNvSpPr>
            <a:spLocks noChangeShapeType="1"/>
          </p:cNvSpPr>
          <p:nvPr/>
        </p:nvSpPr>
        <p:spPr bwMode="auto">
          <a:xfrm>
            <a:off x="2965450" y="4207510"/>
            <a:ext cx="0" cy="368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584C93FC-F70E-B64B-A781-DC638A1FF2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3350" y="5585460"/>
            <a:ext cx="3556000" cy="11938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15" name="Rectangle 12">
            <a:extLst>
              <a:ext uri="{FF2B5EF4-FFF2-40B4-BE49-F238E27FC236}">
                <a16:creationId xmlns:a16="http://schemas.microsoft.com/office/drawing/2014/main" id="{3823AECA-2F17-8C47-AC2A-F1B43F271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6088697"/>
            <a:ext cx="901700" cy="635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16" name="Rectangle 13">
            <a:extLst>
              <a:ext uri="{FF2B5EF4-FFF2-40B4-BE49-F238E27FC236}">
                <a16:creationId xmlns:a16="http://schemas.microsoft.com/office/drawing/2014/main" id="{D027CD69-CFA1-9347-877A-837E6AA33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63" y="2656522"/>
            <a:ext cx="621966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P1</a:t>
            </a:r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A72FDE2B-C32A-E84C-BD05-CA4B7471B6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9563" y="2654935"/>
            <a:ext cx="621966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P2</a:t>
            </a:r>
          </a:p>
        </p:txBody>
      </p:sp>
      <p:sp>
        <p:nvSpPr>
          <p:cNvPr id="18" name="Rectangle 15">
            <a:extLst>
              <a:ext uri="{FF2B5EF4-FFF2-40B4-BE49-F238E27FC236}">
                <a16:creationId xmlns:a16="http://schemas.microsoft.com/office/drawing/2014/main" id="{507D942E-1EED-AA49-A76B-530FD7492D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7363" y="5933122"/>
            <a:ext cx="362280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x</a:t>
            </a:r>
          </a:p>
        </p:txBody>
      </p:sp>
      <p:sp>
        <p:nvSpPr>
          <p:cNvPr id="19" name="AutoShape 16">
            <a:extLst>
              <a:ext uri="{FF2B5EF4-FFF2-40B4-BE49-F238E27FC236}">
                <a16:creationId xmlns:a16="http://schemas.microsoft.com/office/drawing/2014/main" id="{A2DEF8D7-87E6-4E4E-92A1-5C501CF1FE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4588510"/>
            <a:ext cx="4025900" cy="596900"/>
          </a:xfrm>
          <a:prstGeom prst="roundRect">
            <a:avLst>
              <a:gd name="adj" fmla="val 12495"/>
            </a:avLst>
          </a:prstGeom>
          <a:solidFill>
            <a:schemeClr val="bg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20" name="Rectangle 17">
            <a:extLst>
              <a:ext uri="{FF2B5EF4-FFF2-40B4-BE49-F238E27FC236}">
                <a16:creationId xmlns:a16="http://schemas.microsoft.com/office/drawing/2014/main" id="{DF4D9927-B52F-2A4F-A626-D2C260E935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4145" y="4650533"/>
            <a:ext cx="4062010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Interconnection Network</a:t>
            </a:r>
          </a:p>
        </p:txBody>
      </p:sp>
      <p:sp>
        <p:nvSpPr>
          <p:cNvPr id="21" name="Line 18">
            <a:extLst>
              <a:ext uri="{FF2B5EF4-FFF2-40B4-BE49-F238E27FC236}">
                <a16:creationId xmlns:a16="http://schemas.microsoft.com/office/drawing/2014/main" id="{1A5B6BA1-316F-8941-836C-735017A2CBA5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0850" y="5198110"/>
            <a:ext cx="0" cy="368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4863405F-8254-8E4D-B81D-A35E476E6A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7766" y="6313089"/>
            <a:ext cx="2362827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Main Memory</a:t>
            </a:r>
          </a:p>
        </p:txBody>
      </p:sp>
      <p:sp>
        <p:nvSpPr>
          <p:cNvPr id="23" name="TextBox 21">
            <a:extLst>
              <a:ext uri="{FF2B5EF4-FFF2-40B4-BE49-F238E27FC236}">
                <a16:creationId xmlns:a16="http://schemas.microsoft.com/office/drawing/2014/main" id="{D765235A-5917-4448-BDBD-0F17FD5105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1213" y="5783897"/>
            <a:ext cx="38504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1</a:t>
            </a:r>
          </a:p>
        </p:txBody>
      </p:sp>
      <p:sp>
        <p:nvSpPr>
          <p:cNvPr id="24" name="Rectangle 22">
            <a:extLst>
              <a:ext uri="{FF2B5EF4-FFF2-40B4-BE49-F238E27FC236}">
                <a16:creationId xmlns:a16="http://schemas.microsoft.com/office/drawing/2014/main" id="{E06EBD7B-67E9-7746-A8E8-00B3260D5E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40" y="3160350"/>
            <a:ext cx="1870706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00B050"/>
                </a:solidFill>
                <a:cs typeface="Arial" panose="020B0604020202020204" pitchFamily="34" charset="0"/>
              </a:rPr>
              <a:t>Set lock=1</a:t>
            </a:r>
          </a:p>
        </p:txBody>
      </p:sp>
    </p:spTree>
    <p:extLst>
      <p:ext uri="{BB962C8B-B14F-4D97-AF65-F5344CB8AC3E}">
        <p14:creationId xmlns:p14="http://schemas.microsoft.com/office/powerpoint/2010/main" val="3542494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Common Programming Models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idx="1"/>
          </p:nvPr>
        </p:nvSpPr>
        <p:spPr>
          <a:xfrm>
            <a:off x="447261" y="1828801"/>
            <a:ext cx="7915691" cy="47822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dirty="0"/>
              <a:t>Multi-threaded programs tend to be structured as:</a:t>
            </a:r>
          </a:p>
          <a:p>
            <a:pPr lvl="1"/>
            <a:r>
              <a:rPr lang="en-US" altLang="en-US" sz="2531" b="1" dirty="0"/>
              <a:t>Producer/consumer</a:t>
            </a:r>
            <a:br>
              <a:rPr lang="en-US" altLang="en-US" sz="2531" dirty="0"/>
            </a:br>
            <a:r>
              <a:rPr lang="en-US" altLang="en-US" sz="2531" dirty="0"/>
              <a:t>Multiple producer threads create data (or work) that is handled by one of the multiple consumer threads </a:t>
            </a:r>
          </a:p>
          <a:p>
            <a:pPr lvl="1"/>
            <a:r>
              <a:rPr lang="en-US" altLang="en-US" sz="2531" b="1" dirty="0"/>
              <a:t>Pipeline</a:t>
            </a:r>
            <a:br>
              <a:rPr lang="en-US" altLang="en-US" sz="2531" dirty="0"/>
            </a:br>
            <a:r>
              <a:rPr lang="en-US" altLang="en-US" sz="2531" dirty="0"/>
              <a:t>Task is divided into series of subtasks, each of which is handled in series by a different thread</a:t>
            </a:r>
          </a:p>
          <a:p>
            <a:pPr lvl="1"/>
            <a:r>
              <a:rPr lang="en-US" altLang="en-US" sz="2531" b="1" dirty="0"/>
              <a:t>Defer work with background thread</a:t>
            </a:r>
            <a:br>
              <a:rPr lang="en-US" altLang="en-US" sz="2531" b="1" dirty="0"/>
            </a:br>
            <a:r>
              <a:rPr lang="en-US" altLang="en-US" sz="2531" dirty="0"/>
              <a:t>One thread performs non-critical work in the background (when CPU idle)</a:t>
            </a:r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0035573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Coherence Implication?</a:t>
            </a:r>
          </a:p>
        </p:txBody>
      </p:sp>
      <p:sp>
        <p:nvSpPr>
          <p:cNvPr id="24" name="Oval 3">
            <a:extLst>
              <a:ext uri="{FF2B5EF4-FFF2-40B4-BE49-F238E27FC236}">
                <a16:creationId xmlns:a16="http://schemas.microsoft.com/office/drawing/2014/main" id="{DB61291E-F308-2940-9650-069EED797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45150" y="2336885"/>
            <a:ext cx="749300" cy="7493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25" name="Rectangle 4">
            <a:extLst>
              <a:ext uri="{FF2B5EF4-FFF2-40B4-BE49-F238E27FC236}">
                <a16:creationId xmlns:a16="http://schemas.microsoft.com/office/drawing/2014/main" id="{9EE944FA-FF49-0F48-B01B-D3FCF1AF6C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8949" y="3327485"/>
            <a:ext cx="1880912" cy="749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26" name="Line 5">
            <a:extLst>
              <a:ext uri="{FF2B5EF4-FFF2-40B4-BE49-F238E27FC236}">
                <a16:creationId xmlns:a16="http://schemas.microsoft.com/office/drawing/2014/main" id="{6DA9D900-6D3E-174D-99B3-1FE3F677A077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800" y="3098885"/>
            <a:ext cx="0" cy="215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Line 6">
            <a:extLst>
              <a:ext uri="{FF2B5EF4-FFF2-40B4-BE49-F238E27FC236}">
                <a16:creationId xmlns:a16="http://schemas.microsoft.com/office/drawing/2014/main" id="{E8B83519-0B71-7447-8514-DE137556693B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800" y="4089485"/>
            <a:ext cx="0" cy="368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Oval 7">
            <a:extLst>
              <a:ext uri="{FF2B5EF4-FFF2-40B4-BE49-F238E27FC236}">
                <a16:creationId xmlns:a16="http://schemas.microsoft.com/office/drawing/2014/main" id="{28288E66-4451-5C4D-8431-4DF37D3B6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8150" y="2336885"/>
            <a:ext cx="749300" cy="7493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29" name="Rectangle 8">
            <a:extLst>
              <a:ext uri="{FF2B5EF4-FFF2-40B4-BE49-F238E27FC236}">
                <a16:creationId xmlns:a16="http://schemas.microsoft.com/office/drawing/2014/main" id="{350949B8-6B42-C94A-BAEE-4B23EB7C9B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1950" y="3327485"/>
            <a:ext cx="901700" cy="749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  0</a:t>
            </a:r>
          </a:p>
        </p:txBody>
      </p:sp>
      <p:sp>
        <p:nvSpPr>
          <p:cNvPr id="30" name="Line 9">
            <a:extLst>
              <a:ext uri="{FF2B5EF4-FFF2-40B4-BE49-F238E27FC236}">
                <a16:creationId xmlns:a16="http://schemas.microsoft.com/office/drawing/2014/main" id="{FEA75B30-AF60-2A4A-9D24-1C2E56340AE7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2800" y="3098885"/>
            <a:ext cx="0" cy="215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Line 10">
            <a:extLst>
              <a:ext uri="{FF2B5EF4-FFF2-40B4-BE49-F238E27FC236}">
                <a16:creationId xmlns:a16="http://schemas.microsoft.com/office/drawing/2014/main" id="{41D4D35B-B329-9E4E-89F1-DF9B1456BDCD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2800" y="4089485"/>
            <a:ext cx="0" cy="368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Rectangle 11">
            <a:extLst>
              <a:ext uri="{FF2B5EF4-FFF2-40B4-BE49-F238E27FC236}">
                <a16:creationId xmlns:a16="http://schemas.microsoft.com/office/drawing/2014/main" id="{5896B573-7C0C-C244-83EB-871901B02E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0700" y="5467435"/>
            <a:ext cx="3556000" cy="11938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33" name="Rectangle 12">
            <a:extLst>
              <a:ext uri="{FF2B5EF4-FFF2-40B4-BE49-F238E27FC236}">
                <a16:creationId xmlns:a16="http://schemas.microsoft.com/office/drawing/2014/main" id="{23B35504-9265-7B40-9628-66A4F6E63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3950" y="5970673"/>
            <a:ext cx="901700" cy="635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34" name="Rectangle 13">
            <a:extLst>
              <a:ext uri="{FF2B5EF4-FFF2-40B4-BE49-F238E27FC236}">
                <a16:creationId xmlns:a16="http://schemas.microsoft.com/office/drawing/2014/main" id="{771FE98C-4BEB-1843-9650-9D714ECBF3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9913" y="2538498"/>
            <a:ext cx="621966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P1</a:t>
            </a:r>
          </a:p>
        </p:txBody>
      </p:sp>
      <p:sp>
        <p:nvSpPr>
          <p:cNvPr id="35" name="Rectangle 14">
            <a:extLst>
              <a:ext uri="{FF2B5EF4-FFF2-40B4-BE49-F238E27FC236}">
                <a16:creationId xmlns:a16="http://schemas.microsoft.com/office/drawing/2014/main" id="{BA5F083A-D639-7C4D-99EC-EE9EBBE644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6913" y="2536910"/>
            <a:ext cx="621966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P2</a:t>
            </a:r>
          </a:p>
        </p:txBody>
      </p:sp>
      <p:sp>
        <p:nvSpPr>
          <p:cNvPr id="36" name="Rectangle 15">
            <a:extLst>
              <a:ext uri="{FF2B5EF4-FFF2-40B4-BE49-F238E27FC236}">
                <a16:creationId xmlns:a16="http://schemas.microsoft.com/office/drawing/2014/main" id="{9CA1893D-04B1-6B46-A73C-954C915D5B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4713" y="5815098"/>
            <a:ext cx="362280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x</a:t>
            </a:r>
          </a:p>
        </p:txBody>
      </p:sp>
      <p:sp>
        <p:nvSpPr>
          <p:cNvPr id="37" name="AutoShape 16">
            <a:extLst>
              <a:ext uri="{FF2B5EF4-FFF2-40B4-BE49-F238E27FC236}">
                <a16:creationId xmlns:a16="http://schemas.microsoft.com/office/drawing/2014/main" id="{D296626C-E140-4D43-B126-4B8B9B5406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9550" y="4470485"/>
            <a:ext cx="4025900" cy="596900"/>
          </a:xfrm>
          <a:prstGeom prst="roundRect">
            <a:avLst>
              <a:gd name="adj" fmla="val 12495"/>
            </a:avLst>
          </a:prstGeom>
          <a:solidFill>
            <a:schemeClr val="bg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38" name="Rectangle 17">
            <a:extLst>
              <a:ext uri="{FF2B5EF4-FFF2-40B4-BE49-F238E27FC236}">
                <a16:creationId xmlns:a16="http://schemas.microsoft.com/office/drawing/2014/main" id="{A6F5AB9E-E7AD-8D4D-B342-EBB99E7738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9550" y="4503845"/>
            <a:ext cx="4062010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Interconnection Network</a:t>
            </a:r>
          </a:p>
        </p:txBody>
      </p:sp>
      <p:sp>
        <p:nvSpPr>
          <p:cNvPr id="39" name="Line 18">
            <a:extLst>
              <a:ext uri="{FF2B5EF4-FFF2-40B4-BE49-F238E27FC236}">
                <a16:creationId xmlns:a16="http://schemas.microsoft.com/office/drawing/2014/main" id="{40295F98-26D7-AF4D-8801-51819CF3C6AD}"/>
              </a:ext>
            </a:extLst>
          </p:cNvPr>
          <p:cNvSpPr>
            <a:spLocks noChangeShapeType="1"/>
          </p:cNvSpPr>
          <p:nvPr/>
        </p:nvSpPr>
        <p:spPr bwMode="auto">
          <a:xfrm>
            <a:off x="4648200" y="5080085"/>
            <a:ext cx="0" cy="368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ectangle 19">
            <a:extLst>
              <a:ext uri="{FF2B5EF4-FFF2-40B4-BE49-F238E27FC236}">
                <a16:creationId xmlns:a16="http://schemas.microsoft.com/office/drawing/2014/main" id="{23AEACEF-5803-864C-BE7B-77AF334E0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5433" y="6184945"/>
            <a:ext cx="2362827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Main Memory</a:t>
            </a:r>
          </a:p>
        </p:txBody>
      </p:sp>
      <p:sp>
        <p:nvSpPr>
          <p:cNvPr id="42" name="Rectangle 23">
            <a:extLst>
              <a:ext uri="{FF2B5EF4-FFF2-40B4-BE49-F238E27FC236}">
                <a16:creationId xmlns:a16="http://schemas.microsoft.com/office/drawing/2014/main" id="{177F3654-5AB9-5940-960C-7F0619A3BE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4825" y="3638635"/>
            <a:ext cx="866775" cy="5715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43" name="TextBox 23">
            <a:extLst>
              <a:ext uri="{FF2B5EF4-FFF2-40B4-BE49-F238E27FC236}">
                <a16:creationId xmlns:a16="http://schemas.microsoft.com/office/drawing/2014/main" id="{142FC1F8-19FE-B941-B7A2-BBF2D59A99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8563" y="5664285"/>
            <a:ext cx="38504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1</a:t>
            </a:r>
          </a:p>
        </p:txBody>
      </p:sp>
      <p:sp>
        <p:nvSpPr>
          <p:cNvPr id="44" name="TextBox 24">
            <a:extLst>
              <a:ext uri="{FF2B5EF4-FFF2-40B4-BE49-F238E27FC236}">
                <a16:creationId xmlns:a16="http://schemas.microsoft.com/office/drawing/2014/main" id="{92F78322-7053-9044-9495-5C6BCABFC5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45150" y="3343315"/>
            <a:ext cx="174438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0 - Invalid</a:t>
            </a:r>
          </a:p>
        </p:txBody>
      </p:sp>
      <p:sp>
        <p:nvSpPr>
          <p:cNvPr id="45" name="Rectangle 22">
            <a:extLst>
              <a:ext uri="{FF2B5EF4-FFF2-40B4-BE49-F238E27FC236}">
                <a16:creationId xmlns:a16="http://schemas.microsoft.com/office/drawing/2014/main" id="{0E7F9A95-69F0-CA44-BFB2-99A8BEF470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40" y="3160350"/>
            <a:ext cx="1870706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00B050"/>
                </a:solidFill>
                <a:cs typeface="Arial" panose="020B0604020202020204" pitchFamily="34" charset="0"/>
              </a:rPr>
              <a:t>Set lock=0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5B954F-0D6D-0341-B417-3794999FB225}"/>
              </a:ext>
            </a:extLst>
          </p:cNvPr>
          <p:cNvSpPr/>
          <p:nvPr/>
        </p:nvSpPr>
        <p:spPr>
          <a:xfrm>
            <a:off x="114300" y="1463251"/>
            <a:ext cx="9029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Broadcast Message to invalidate other caches</a:t>
            </a:r>
          </a:p>
        </p:txBody>
      </p:sp>
    </p:spTree>
    <p:extLst>
      <p:ext uri="{BB962C8B-B14F-4D97-AF65-F5344CB8AC3E}">
        <p14:creationId xmlns:p14="http://schemas.microsoft.com/office/powerpoint/2010/main" val="238279936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Coherence Implication?</a:t>
            </a:r>
          </a:p>
        </p:txBody>
      </p:sp>
      <p:sp>
        <p:nvSpPr>
          <p:cNvPr id="24" name="Oval 3">
            <a:extLst>
              <a:ext uri="{FF2B5EF4-FFF2-40B4-BE49-F238E27FC236}">
                <a16:creationId xmlns:a16="http://schemas.microsoft.com/office/drawing/2014/main" id="{DB61291E-F308-2940-9650-069EED797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45150" y="2336885"/>
            <a:ext cx="749300" cy="7493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25" name="Rectangle 4">
            <a:extLst>
              <a:ext uri="{FF2B5EF4-FFF2-40B4-BE49-F238E27FC236}">
                <a16:creationId xmlns:a16="http://schemas.microsoft.com/office/drawing/2014/main" id="{9EE944FA-FF49-0F48-B01B-D3FCF1AF6C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8949" y="3327485"/>
            <a:ext cx="1880912" cy="749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26" name="Line 5">
            <a:extLst>
              <a:ext uri="{FF2B5EF4-FFF2-40B4-BE49-F238E27FC236}">
                <a16:creationId xmlns:a16="http://schemas.microsoft.com/office/drawing/2014/main" id="{6DA9D900-6D3E-174D-99B3-1FE3F677A077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800" y="3098885"/>
            <a:ext cx="0" cy="215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Line 6">
            <a:extLst>
              <a:ext uri="{FF2B5EF4-FFF2-40B4-BE49-F238E27FC236}">
                <a16:creationId xmlns:a16="http://schemas.microsoft.com/office/drawing/2014/main" id="{E8B83519-0B71-7447-8514-DE137556693B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800" y="4089485"/>
            <a:ext cx="0" cy="368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Oval 7">
            <a:extLst>
              <a:ext uri="{FF2B5EF4-FFF2-40B4-BE49-F238E27FC236}">
                <a16:creationId xmlns:a16="http://schemas.microsoft.com/office/drawing/2014/main" id="{28288E66-4451-5C4D-8431-4DF37D3B6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8150" y="2336885"/>
            <a:ext cx="749300" cy="7493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30" name="Line 9">
            <a:extLst>
              <a:ext uri="{FF2B5EF4-FFF2-40B4-BE49-F238E27FC236}">
                <a16:creationId xmlns:a16="http://schemas.microsoft.com/office/drawing/2014/main" id="{FEA75B30-AF60-2A4A-9D24-1C2E56340AE7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2800" y="3098885"/>
            <a:ext cx="0" cy="215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Line 10">
            <a:extLst>
              <a:ext uri="{FF2B5EF4-FFF2-40B4-BE49-F238E27FC236}">
                <a16:creationId xmlns:a16="http://schemas.microsoft.com/office/drawing/2014/main" id="{41D4D35B-B329-9E4E-89F1-DF9B1456BDCD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2800" y="4089485"/>
            <a:ext cx="0" cy="368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Rectangle 11">
            <a:extLst>
              <a:ext uri="{FF2B5EF4-FFF2-40B4-BE49-F238E27FC236}">
                <a16:creationId xmlns:a16="http://schemas.microsoft.com/office/drawing/2014/main" id="{5896B573-7C0C-C244-83EB-871901B02E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0700" y="5467435"/>
            <a:ext cx="3556000" cy="11938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33" name="Rectangle 12">
            <a:extLst>
              <a:ext uri="{FF2B5EF4-FFF2-40B4-BE49-F238E27FC236}">
                <a16:creationId xmlns:a16="http://schemas.microsoft.com/office/drawing/2014/main" id="{23B35504-9265-7B40-9628-66A4F6E63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3950" y="5970673"/>
            <a:ext cx="901700" cy="635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34" name="Rectangle 13">
            <a:extLst>
              <a:ext uri="{FF2B5EF4-FFF2-40B4-BE49-F238E27FC236}">
                <a16:creationId xmlns:a16="http://schemas.microsoft.com/office/drawing/2014/main" id="{771FE98C-4BEB-1843-9650-9D714ECBF3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9913" y="2538498"/>
            <a:ext cx="621966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P1</a:t>
            </a:r>
          </a:p>
        </p:txBody>
      </p:sp>
      <p:sp>
        <p:nvSpPr>
          <p:cNvPr id="35" name="Rectangle 14">
            <a:extLst>
              <a:ext uri="{FF2B5EF4-FFF2-40B4-BE49-F238E27FC236}">
                <a16:creationId xmlns:a16="http://schemas.microsoft.com/office/drawing/2014/main" id="{BA5F083A-D639-7C4D-99EC-EE9EBBE644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6913" y="2536910"/>
            <a:ext cx="621966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P2</a:t>
            </a:r>
          </a:p>
        </p:txBody>
      </p:sp>
      <p:sp>
        <p:nvSpPr>
          <p:cNvPr id="36" name="Rectangle 15">
            <a:extLst>
              <a:ext uri="{FF2B5EF4-FFF2-40B4-BE49-F238E27FC236}">
                <a16:creationId xmlns:a16="http://schemas.microsoft.com/office/drawing/2014/main" id="{9CA1893D-04B1-6B46-A73C-954C915D5B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4713" y="5815098"/>
            <a:ext cx="362280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>
                <a:cs typeface="Arial" panose="020B0604020202020204" pitchFamily="34" charset="0"/>
              </a:rPr>
              <a:t>x</a:t>
            </a:r>
          </a:p>
        </p:txBody>
      </p:sp>
      <p:sp>
        <p:nvSpPr>
          <p:cNvPr id="37" name="AutoShape 16">
            <a:extLst>
              <a:ext uri="{FF2B5EF4-FFF2-40B4-BE49-F238E27FC236}">
                <a16:creationId xmlns:a16="http://schemas.microsoft.com/office/drawing/2014/main" id="{D296626C-E140-4D43-B126-4B8B9B5406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9550" y="4470485"/>
            <a:ext cx="4025900" cy="596900"/>
          </a:xfrm>
          <a:prstGeom prst="roundRect">
            <a:avLst>
              <a:gd name="adj" fmla="val 12495"/>
            </a:avLst>
          </a:prstGeom>
          <a:solidFill>
            <a:schemeClr val="bg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38" name="Rectangle 17">
            <a:extLst>
              <a:ext uri="{FF2B5EF4-FFF2-40B4-BE49-F238E27FC236}">
                <a16:creationId xmlns:a16="http://schemas.microsoft.com/office/drawing/2014/main" id="{A6F5AB9E-E7AD-8D4D-B342-EBB99E7738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9550" y="4503845"/>
            <a:ext cx="4062010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Interconnection Network</a:t>
            </a:r>
          </a:p>
        </p:txBody>
      </p:sp>
      <p:sp>
        <p:nvSpPr>
          <p:cNvPr id="39" name="Line 18">
            <a:extLst>
              <a:ext uri="{FF2B5EF4-FFF2-40B4-BE49-F238E27FC236}">
                <a16:creationId xmlns:a16="http://schemas.microsoft.com/office/drawing/2014/main" id="{40295F98-26D7-AF4D-8801-51819CF3C6AD}"/>
              </a:ext>
            </a:extLst>
          </p:cNvPr>
          <p:cNvSpPr>
            <a:spLocks noChangeShapeType="1"/>
          </p:cNvSpPr>
          <p:nvPr/>
        </p:nvSpPr>
        <p:spPr bwMode="auto">
          <a:xfrm>
            <a:off x="4648200" y="5080085"/>
            <a:ext cx="0" cy="368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ectangle 19">
            <a:extLst>
              <a:ext uri="{FF2B5EF4-FFF2-40B4-BE49-F238E27FC236}">
                <a16:creationId xmlns:a16="http://schemas.microsoft.com/office/drawing/2014/main" id="{23AEACEF-5803-864C-BE7B-77AF334E0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5433" y="6184945"/>
            <a:ext cx="2362827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Main Memory</a:t>
            </a:r>
          </a:p>
        </p:txBody>
      </p:sp>
      <p:sp>
        <p:nvSpPr>
          <p:cNvPr id="42" name="Rectangle 23">
            <a:extLst>
              <a:ext uri="{FF2B5EF4-FFF2-40B4-BE49-F238E27FC236}">
                <a16:creationId xmlns:a16="http://schemas.microsoft.com/office/drawing/2014/main" id="{177F3654-5AB9-5940-960C-7F0619A3BE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4825" y="3638635"/>
            <a:ext cx="866775" cy="5715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43" name="TextBox 23">
            <a:extLst>
              <a:ext uri="{FF2B5EF4-FFF2-40B4-BE49-F238E27FC236}">
                <a16:creationId xmlns:a16="http://schemas.microsoft.com/office/drawing/2014/main" id="{142FC1F8-19FE-B941-B7A2-BBF2D59A99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8563" y="5664285"/>
            <a:ext cx="38504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1</a:t>
            </a:r>
          </a:p>
        </p:txBody>
      </p:sp>
      <p:sp>
        <p:nvSpPr>
          <p:cNvPr id="44" name="TextBox 24">
            <a:extLst>
              <a:ext uri="{FF2B5EF4-FFF2-40B4-BE49-F238E27FC236}">
                <a16:creationId xmlns:a16="http://schemas.microsoft.com/office/drawing/2014/main" id="{92F78322-7053-9044-9495-5C6BCABFC5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45150" y="3343315"/>
            <a:ext cx="3834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 I</a:t>
            </a:r>
          </a:p>
        </p:txBody>
      </p:sp>
      <p:sp>
        <p:nvSpPr>
          <p:cNvPr id="45" name="Rectangle 22">
            <a:extLst>
              <a:ext uri="{FF2B5EF4-FFF2-40B4-BE49-F238E27FC236}">
                <a16:creationId xmlns:a16="http://schemas.microsoft.com/office/drawing/2014/main" id="{0E7F9A95-69F0-CA44-BFB2-99A8BEF470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16352" y="2554418"/>
            <a:ext cx="1870706" cy="520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00B050"/>
                </a:solidFill>
                <a:cs typeface="Arial" panose="020B0604020202020204" pitchFamily="34" charset="0"/>
              </a:rPr>
              <a:t>Set lock=1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5B954F-0D6D-0341-B417-3794999FB225}"/>
              </a:ext>
            </a:extLst>
          </p:cNvPr>
          <p:cNvSpPr/>
          <p:nvPr/>
        </p:nvSpPr>
        <p:spPr>
          <a:xfrm>
            <a:off x="114300" y="1463251"/>
            <a:ext cx="9029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Broadcast Message to invalidate P1 (and other cache)</a:t>
            </a:r>
          </a:p>
        </p:txBody>
      </p:sp>
      <p:sp>
        <p:nvSpPr>
          <p:cNvPr id="46" name="Rectangle 4">
            <a:extLst>
              <a:ext uri="{FF2B5EF4-FFF2-40B4-BE49-F238E27FC236}">
                <a16:creationId xmlns:a16="http://schemas.microsoft.com/office/drawing/2014/main" id="{1B32B7C6-D441-EE4B-98E1-8733917489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03288" y="3390120"/>
            <a:ext cx="1880912" cy="749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cs typeface="Arial" panose="020B0604020202020204" pitchFamily="34" charset="0"/>
            </a:endParaRPr>
          </a:p>
        </p:txBody>
      </p:sp>
      <p:sp>
        <p:nvSpPr>
          <p:cNvPr id="47" name="TextBox 24">
            <a:extLst>
              <a:ext uri="{FF2B5EF4-FFF2-40B4-BE49-F238E27FC236}">
                <a16:creationId xmlns:a16="http://schemas.microsoft.com/office/drawing/2014/main" id="{E567D1DF-B4BB-8549-904D-8C3D538AB9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9489" y="3405950"/>
            <a:ext cx="174438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dirty="0">
                <a:cs typeface="Arial" panose="020B0604020202020204" pitchFamily="34" charset="0"/>
              </a:rPr>
              <a:t>0 - Invalid</a:t>
            </a:r>
          </a:p>
        </p:txBody>
      </p:sp>
    </p:spTree>
    <p:extLst>
      <p:ext uri="{BB962C8B-B14F-4D97-AF65-F5344CB8AC3E}">
        <p14:creationId xmlns:p14="http://schemas.microsoft.com/office/powerpoint/2010/main" val="233031532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E201DE-FD50-B145-A08A-A08F7884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Locks can ruin 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4D288C-1052-074F-A8F7-BC6CB1F6A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00"/>
            <a:ext cx="8442615" cy="498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241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/>
        </p:nvSpPr>
        <p:spPr>
          <a:xfrm>
            <a:off x="1348357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12" name="Shape 212"/>
          <p:cNvSpPr/>
          <p:nvPr/>
        </p:nvSpPr>
        <p:spPr>
          <a:xfrm>
            <a:off x="1576651" y="420816"/>
            <a:ext cx="90730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1</a:t>
            </a:r>
          </a:p>
        </p:txBody>
      </p:sp>
      <p:sp>
        <p:nvSpPr>
          <p:cNvPr id="213" name="Shape 213"/>
          <p:cNvSpPr/>
          <p:nvPr/>
        </p:nvSpPr>
        <p:spPr>
          <a:xfrm>
            <a:off x="3849119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14" name="Shape 214"/>
          <p:cNvSpPr/>
          <p:nvPr/>
        </p:nvSpPr>
        <p:spPr>
          <a:xfrm>
            <a:off x="4067455" y="420816"/>
            <a:ext cx="97142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2</a:t>
            </a:r>
          </a:p>
        </p:txBody>
      </p:sp>
      <p:sp>
        <p:nvSpPr>
          <p:cNvPr id="215" name="Shape 215"/>
          <p:cNvSpPr/>
          <p:nvPr/>
        </p:nvSpPr>
        <p:spPr>
          <a:xfrm>
            <a:off x="1544611" y="883837"/>
            <a:ext cx="10962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1</a:t>
            </a:r>
          </a:p>
        </p:txBody>
      </p:sp>
      <p:sp>
        <p:nvSpPr>
          <p:cNvPr id="216" name="Shape 216"/>
          <p:cNvSpPr/>
          <p:nvPr/>
        </p:nvSpPr>
        <p:spPr>
          <a:xfrm>
            <a:off x="4077414" y="883837"/>
            <a:ext cx="11491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2</a:t>
            </a:r>
          </a:p>
        </p:txBody>
      </p:sp>
      <p:sp>
        <p:nvSpPr>
          <p:cNvPr id="217" name="Shape 217"/>
          <p:cNvSpPr/>
          <p:nvPr/>
        </p:nvSpPr>
        <p:spPr>
          <a:xfrm>
            <a:off x="6329963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18" name="Shape 218"/>
          <p:cNvSpPr/>
          <p:nvPr/>
        </p:nvSpPr>
        <p:spPr>
          <a:xfrm>
            <a:off x="1010084" y="2625828"/>
            <a:ext cx="74671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19" name="Shape 219"/>
          <p:cNvSpPr/>
          <p:nvPr/>
        </p:nvSpPr>
        <p:spPr>
          <a:xfrm flipV="1">
            <a:off x="2081196" y="2349037"/>
            <a:ext cx="1" cy="248265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20" name="Shape 220"/>
          <p:cNvSpPr/>
          <p:nvPr/>
        </p:nvSpPr>
        <p:spPr>
          <a:xfrm flipV="1">
            <a:off x="4581959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21" name="Shape 221"/>
          <p:cNvSpPr/>
          <p:nvPr/>
        </p:nvSpPr>
        <p:spPr>
          <a:xfrm>
            <a:off x="6683817" y="420816"/>
            <a:ext cx="75341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RAM</a:t>
            </a:r>
          </a:p>
        </p:txBody>
      </p:sp>
      <p:sp>
        <p:nvSpPr>
          <p:cNvPr id="222" name="Shape 222"/>
          <p:cNvSpPr/>
          <p:nvPr/>
        </p:nvSpPr>
        <p:spPr>
          <a:xfrm flipV="1">
            <a:off x="7082271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" name="TextBox 1"/>
          <p:cNvSpPr txBox="1"/>
          <p:nvPr/>
        </p:nvSpPr>
        <p:spPr>
          <a:xfrm>
            <a:off x="515115" y="4374771"/>
            <a:ext cx="3592202" cy="395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69"/>
              <a:t>What state do threads share?</a:t>
            </a:r>
          </a:p>
        </p:txBody>
      </p:sp>
    </p:spTree>
    <p:extLst>
      <p:ext uri="{BB962C8B-B14F-4D97-AF65-F5344CB8AC3E}">
        <p14:creationId xmlns:p14="http://schemas.microsoft.com/office/powerpoint/2010/main" val="404255242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/>
        </p:nvSpPr>
        <p:spPr>
          <a:xfrm>
            <a:off x="1348357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25" name="Shape 225"/>
          <p:cNvSpPr/>
          <p:nvPr/>
        </p:nvSpPr>
        <p:spPr>
          <a:xfrm>
            <a:off x="1576651" y="420816"/>
            <a:ext cx="90730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1</a:t>
            </a:r>
          </a:p>
        </p:txBody>
      </p:sp>
      <p:sp>
        <p:nvSpPr>
          <p:cNvPr id="226" name="Shape 226"/>
          <p:cNvSpPr/>
          <p:nvPr/>
        </p:nvSpPr>
        <p:spPr>
          <a:xfrm>
            <a:off x="3849119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27" name="Shape 227"/>
          <p:cNvSpPr/>
          <p:nvPr/>
        </p:nvSpPr>
        <p:spPr>
          <a:xfrm>
            <a:off x="4067455" y="420816"/>
            <a:ext cx="97142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2</a:t>
            </a:r>
          </a:p>
        </p:txBody>
      </p:sp>
      <p:sp>
        <p:nvSpPr>
          <p:cNvPr id="228" name="Shape 228"/>
          <p:cNvSpPr/>
          <p:nvPr/>
        </p:nvSpPr>
        <p:spPr>
          <a:xfrm>
            <a:off x="1544611" y="883837"/>
            <a:ext cx="10962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1</a:t>
            </a:r>
          </a:p>
        </p:txBody>
      </p:sp>
      <p:sp>
        <p:nvSpPr>
          <p:cNvPr id="229" name="Shape 229"/>
          <p:cNvSpPr/>
          <p:nvPr/>
        </p:nvSpPr>
        <p:spPr>
          <a:xfrm>
            <a:off x="4077414" y="883837"/>
            <a:ext cx="11491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2</a:t>
            </a:r>
          </a:p>
        </p:txBody>
      </p:sp>
      <p:sp>
        <p:nvSpPr>
          <p:cNvPr id="230" name="Shape 230"/>
          <p:cNvSpPr/>
          <p:nvPr/>
        </p:nvSpPr>
        <p:spPr>
          <a:xfrm>
            <a:off x="6329963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31" name="Shape 231"/>
          <p:cNvSpPr/>
          <p:nvPr/>
        </p:nvSpPr>
        <p:spPr>
          <a:xfrm>
            <a:off x="1010084" y="2625828"/>
            <a:ext cx="74671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32" name="Shape 232"/>
          <p:cNvSpPr/>
          <p:nvPr/>
        </p:nvSpPr>
        <p:spPr>
          <a:xfrm flipV="1">
            <a:off x="2081196" y="2349037"/>
            <a:ext cx="1" cy="248265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33" name="Shape 233"/>
          <p:cNvSpPr/>
          <p:nvPr/>
        </p:nvSpPr>
        <p:spPr>
          <a:xfrm flipV="1">
            <a:off x="4581959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34" name="Shape 234"/>
          <p:cNvSpPr/>
          <p:nvPr/>
        </p:nvSpPr>
        <p:spPr>
          <a:xfrm>
            <a:off x="6683817" y="420816"/>
            <a:ext cx="75341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RAM</a:t>
            </a:r>
          </a:p>
        </p:txBody>
      </p:sp>
      <p:sp>
        <p:nvSpPr>
          <p:cNvPr id="235" name="Shape 235"/>
          <p:cNvSpPr/>
          <p:nvPr/>
        </p:nvSpPr>
        <p:spPr>
          <a:xfrm flipV="1">
            <a:off x="7082271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36" name="Shape 236"/>
          <p:cNvSpPr/>
          <p:nvPr/>
        </p:nvSpPr>
        <p:spPr>
          <a:xfrm>
            <a:off x="6458812" y="952889"/>
            <a:ext cx="1246919" cy="351138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A</a:t>
            </a:r>
          </a:p>
        </p:txBody>
      </p:sp>
      <p:sp>
        <p:nvSpPr>
          <p:cNvPr id="237" name="Shape 237"/>
          <p:cNvSpPr/>
          <p:nvPr/>
        </p:nvSpPr>
        <p:spPr>
          <a:xfrm>
            <a:off x="6458812" y="1377592"/>
            <a:ext cx="1246919" cy="351137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B</a:t>
            </a:r>
          </a:p>
        </p:txBody>
      </p:sp>
      <p:sp>
        <p:nvSpPr>
          <p:cNvPr id="238" name="Shape 238"/>
          <p:cNvSpPr/>
          <p:nvPr/>
        </p:nvSpPr>
        <p:spPr>
          <a:xfrm>
            <a:off x="6881353" y="1597461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2531"/>
              <a:t>…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6219" y="4346818"/>
            <a:ext cx="4529894" cy="395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69" dirty="0"/>
              <a:t>What threads share </a:t>
            </a:r>
            <a:r>
              <a:rPr lang="en-US" sz="1969"/>
              <a:t>page directories?</a:t>
            </a:r>
            <a:endParaRPr lang="en-US" sz="1969" dirty="0"/>
          </a:p>
        </p:txBody>
      </p:sp>
    </p:spTree>
    <p:extLst>
      <p:ext uri="{BB962C8B-B14F-4D97-AF65-F5344CB8AC3E}">
        <p14:creationId xmlns:p14="http://schemas.microsoft.com/office/powerpoint/2010/main" val="113286553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/>
        </p:nvSpPr>
        <p:spPr>
          <a:xfrm>
            <a:off x="1348357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41" name="Shape 241"/>
          <p:cNvSpPr/>
          <p:nvPr/>
        </p:nvSpPr>
        <p:spPr>
          <a:xfrm>
            <a:off x="1576651" y="420816"/>
            <a:ext cx="90730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1</a:t>
            </a:r>
          </a:p>
        </p:txBody>
      </p:sp>
      <p:sp>
        <p:nvSpPr>
          <p:cNvPr id="242" name="Shape 242"/>
          <p:cNvSpPr/>
          <p:nvPr/>
        </p:nvSpPr>
        <p:spPr>
          <a:xfrm>
            <a:off x="3849119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43" name="Shape 243"/>
          <p:cNvSpPr/>
          <p:nvPr/>
        </p:nvSpPr>
        <p:spPr>
          <a:xfrm>
            <a:off x="4067455" y="420816"/>
            <a:ext cx="97142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CPU 2</a:t>
            </a:r>
          </a:p>
        </p:txBody>
      </p:sp>
      <p:sp>
        <p:nvSpPr>
          <p:cNvPr id="244" name="Shape 244"/>
          <p:cNvSpPr/>
          <p:nvPr/>
        </p:nvSpPr>
        <p:spPr>
          <a:xfrm>
            <a:off x="1544611" y="883837"/>
            <a:ext cx="10962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1</a:t>
            </a:r>
          </a:p>
        </p:txBody>
      </p:sp>
      <p:sp>
        <p:nvSpPr>
          <p:cNvPr id="245" name="Shape 245"/>
          <p:cNvSpPr/>
          <p:nvPr/>
        </p:nvSpPr>
        <p:spPr>
          <a:xfrm>
            <a:off x="4077414" y="883837"/>
            <a:ext cx="1149162" cy="721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running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109"/>
              <a:t>thread 2</a:t>
            </a:r>
          </a:p>
        </p:txBody>
      </p:sp>
      <p:sp>
        <p:nvSpPr>
          <p:cNvPr id="246" name="Shape 246"/>
          <p:cNvSpPr/>
          <p:nvPr/>
        </p:nvSpPr>
        <p:spPr>
          <a:xfrm>
            <a:off x="6329963" y="867431"/>
            <a:ext cx="1465680" cy="1466473"/>
          </a:xfrm>
          <a:prstGeom prst="rect">
            <a:avLst/>
          </a:prstGeom>
          <a:solidFill>
            <a:srgbClr val="DCDEE0"/>
          </a:solidFill>
          <a:ln w="38100">
            <a:solidFill>
              <a:srgbClr val="971817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971817"/>
                </a:solidFill>
              </a:defRPr>
            </a:pPr>
            <a:endParaRPr sz="1828"/>
          </a:p>
        </p:txBody>
      </p:sp>
      <p:sp>
        <p:nvSpPr>
          <p:cNvPr id="247" name="Shape 247"/>
          <p:cNvSpPr/>
          <p:nvPr/>
        </p:nvSpPr>
        <p:spPr>
          <a:xfrm>
            <a:off x="1010084" y="2625828"/>
            <a:ext cx="74671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48" name="Shape 248"/>
          <p:cNvSpPr/>
          <p:nvPr/>
        </p:nvSpPr>
        <p:spPr>
          <a:xfrm flipV="1">
            <a:off x="2081196" y="2349037"/>
            <a:ext cx="1" cy="248265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49" name="Shape 249"/>
          <p:cNvSpPr/>
          <p:nvPr/>
        </p:nvSpPr>
        <p:spPr>
          <a:xfrm flipV="1">
            <a:off x="4581959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50" name="Shape 250"/>
          <p:cNvSpPr/>
          <p:nvPr/>
        </p:nvSpPr>
        <p:spPr>
          <a:xfrm>
            <a:off x="6683817" y="420816"/>
            <a:ext cx="75341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FFFFFF"/>
                </a:solidFill>
              </a:rPr>
              <a:t>RAM</a:t>
            </a:r>
          </a:p>
        </p:txBody>
      </p:sp>
      <p:sp>
        <p:nvSpPr>
          <p:cNvPr id="251" name="Shape 251"/>
          <p:cNvSpPr/>
          <p:nvPr/>
        </p:nvSpPr>
        <p:spPr>
          <a:xfrm flipV="1">
            <a:off x="7082271" y="2352496"/>
            <a:ext cx="1" cy="23790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52" name="Shape 252"/>
          <p:cNvSpPr/>
          <p:nvPr/>
        </p:nvSpPr>
        <p:spPr>
          <a:xfrm>
            <a:off x="6458812" y="952889"/>
            <a:ext cx="1246919" cy="351138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A</a:t>
            </a:r>
          </a:p>
        </p:txBody>
      </p:sp>
      <p:sp>
        <p:nvSpPr>
          <p:cNvPr id="253" name="Shape 253"/>
          <p:cNvSpPr/>
          <p:nvPr/>
        </p:nvSpPr>
        <p:spPr>
          <a:xfrm>
            <a:off x="6458812" y="1377592"/>
            <a:ext cx="1246919" cy="351137"/>
          </a:xfrm>
          <a:prstGeom prst="rect">
            <a:avLst/>
          </a:prstGeom>
          <a:solidFill>
            <a:srgbClr val="53585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PageDir B</a:t>
            </a:r>
          </a:p>
        </p:txBody>
      </p:sp>
      <p:sp>
        <p:nvSpPr>
          <p:cNvPr id="254" name="Shape 254"/>
          <p:cNvSpPr/>
          <p:nvPr/>
        </p:nvSpPr>
        <p:spPr>
          <a:xfrm>
            <a:off x="6881353" y="1597461"/>
            <a:ext cx="3173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2531"/>
              <a:t>…</a:t>
            </a:r>
          </a:p>
        </p:txBody>
      </p:sp>
      <p:sp>
        <p:nvSpPr>
          <p:cNvPr id="255" name="Shape 255"/>
          <p:cNvSpPr/>
          <p:nvPr/>
        </p:nvSpPr>
        <p:spPr>
          <a:xfrm>
            <a:off x="4183505" y="1563396"/>
            <a:ext cx="776991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  <p:sp>
        <p:nvSpPr>
          <p:cNvPr id="259" name="Shape 259"/>
          <p:cNvSpPr/>
          <p:nvPr/>
        </p:nvSpPr>
        <p:spPr>
          <a:xfrm>
            <a:off x="2091606" y="1426908"/>
            <a:ext cx="4382898" cy="738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437" extrusionOk="0">
                <a:moveTo>
                  <a:pt x="0" y="6941"/>
                </a:moveTo>
                <a:cubicBezTo>
                  <a:pt x="14164" y="21600"/>
                  <a:pt x="21364" y="19286"/>
                  <a:pt x="21600" y="0"/>
                </a:cubicBezTo>
              </a:path>
            </a:pathLst>
          </a:custGeom>
          <a:ln w="76200">
            <a:solidFill>
              <a:schemeClr val="bg2"/>
            </a:solidFill>
            <a:miter lim="400000"/>
            <a:tailEnd type="triangle"/>
          </a:ln>
        </p:spPr>
        <p:txBody>
          <a:bodyPr/>
          <a:lstStyle/>
          <a:p>
            <a:pPr lvl="0"/>
            <a:endParaRPr sz="1969"/>
          </a:p>
        </p:txBody>
      </p:sp>
      <p:sp>
        <p:nvSpPr>
          <p:cNvPr id="257" name="Shape 257"/>
          <p:cNvSpPr/>
          <p:nvPr/>
        </p:nvSpPr>
        <p:spPr>
          <a:xfrm flipV="1">
            <a:off x="4953389" y="1385741"/>
            <a:ext cx="1485017" cy="449435"/>
          </a:xfrm>
          <a:prstGeom prst="line">
            <a:avLst/>
          </a:prstGeom>
          <a:ln w="76200">
            <a:solidFill>
              <a:schemeClr val="bg2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sz="1828"/>
          </a:p>
        </p:txBody>
      </p:sp>
      <p:sp>
        <p:nvSpPr>
          <p:cNvPr id="258" name="Shape 258"/>
          <p:cNvSpPr/>
          <p:nvPr/>
        </p:nvSpPr>
        <p:spPr>
          <a:xfrm>
            <a:off x="1703111" y="1563396"/>
            <a:ext cx="776990" cy="351138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28">
                <a:solidFill>
                  <a:srgbClr val="FFFFFF"/>
                </a:solidFill>
              </a:rPr>
              <a:t>PTBR</a:t>
            </a:r>
          </a:p>
        </p:txBody>
      </p:sp>
    </p:spTree>
    <p:extLst>
      <p:ext uri="{BB962C8B-B14F-4D97-AF65-F5344CB8AC3E}">
        <p14:creationId xmlns:p14="http://schemas.microsoft.com/office/powerpoint/2010/main" val="1113359271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Precedent">
  <a:themeElements>
    <a:clrScheme name="Precedent">
      <a:dk1>
        <a:srgbClr val="921F07"/>
      </a:dk1>
      <a:lt1>
        <a:sysClr val="window" lastClr="FFFFFF"/>
      </a:lt1>
      <a:dk2>
        <a:srgbClr val="333333"/>
      </a:dk2>
      <a:lt2>
        <a:srgbClr val="E5E5D3"/>
      </a:lt2>
      <a:accent1>
        <a:srgbClr val="993232"/>
      </a:accent1>
      <a:accent2>
        <a:srgbClr val="9B6C34"/>
      </a:accent2>
      <a:accent3>
        <a:srgbClr val="736C5D"/>
      </a:accent3>
      <a:accent4>
        <a:srgbClr val="C9972B"/>
      </a:accent4>
      <a:accent5>
        <a:srgbClr val="C95F2B"/>
      </a:accent5>
      <a:accent6>
        <a:srgbClr val="8F7A05"/>
      </a:accent6>
      <a:hlink>
        <a:srgbClr val="933926"/>
      </a:hlink>
      <a:folHlink>
        <a:srgbClr val="916019"/>
      </a:folHlink>
    </a:clrScheme>
    <a:fontScheme name="Precedent">
      <a:majorFont>
        <a:latin typeface="Perpetua Titling MT"/>
        <a:ea typeface=""/>
        <a:cs typeface=""/>
        <a:font script="Jpan" typeface="ＭＳ Ｐ明朝"/>
      </a:majorFont>
      <a:minorFont>
        <a:latin typeface="Calisto MT"/>
        <a:ea typeface=""/>
        <a:cs typeface=""/>
        <a:font script="Jpan" typeface="ＭＳ Ｐ明朝"/>
      </a:minorFont>
    </a:fontScheme>
    <a:fmtScheme name="Precedent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35000"/>
              </a:schemeClr>
            </a:gs>
            <a:gs pos="100000">
              <a:schemeClr val="phClr">
                <a:tint val="100000"/>
                <a:shade val="30000"/>
                <a:satMod val="135000"/>
              </a:schemeClr>
            </a:gs>
          </a:gsLst>
          <a:path path="circle">
            <a:fillToRect l="70000" t="10000" b="7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35000"/>
              </a:schemeClr>
              <a:schemeClr val="phClr">
                <a:satMod val="150000"/>
                <a:lumMod val="11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101600" dist="25400" dir="4800000" sx="103000" sy="103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l">
              <a:rot lat="0" lon="0" rev="3000000"/>
            </a:lightRig>
          </a:scene3d>
          <a:sp3d prstMaterial="softEdge">
            <a:bevelT w="0" h="0"/>
          </a:sp3d>
        </a:effectStyle>
        <a:effectStyle>
          <a:effectLst>
            <a:innerShdw blurRad="127000" dist="38100" dir="13200000">
              <a:srgbClr val="000000">
                <a:alpha val="75000"/>
              </a:srgbClr>
            </a:innerShdw>
            <a:outerShdw blurRad="38100" dist="12700" dir="1800000" sx="101000" sy="101000" rotWithShape="0">
              <a:srgbClr val="000000">
                <a:alpha val="40000"/>
              </a:srgbClr>
            </a:outerShdw>
            <a:reflection blurRad="127000" stA="25000" endPos="30000" dist="12700" dir="5400000" sy="-100000" rotWithShape="0"/>
          </a:effectLst>
          <a:scene3d>
            <a:camera prst="orthographicFront">
              <a:rot lat="0" lon="0" rev="0"/>
            </a:camera>
            <a:lightRig rig="twoPt" dir="t">
              <a:rot lat="0" lon="0" rev="12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35000"/>
              </a:schemeClr>
            </a:gs>
            <a:gs pos="100000">
              <a:schemeClr val="phClr">
                <a:shade val="30000"/>
                <a:satMod val="150000"/>
              </a:schemeClr>
            </a:gs>
          </a:gsLst>
          <a:path path="circle">
            <a:fillToRect t="10000" r="70000" b="70000"/>
          </a:path>
        </a:gradFill>
        <a:blipFill rotWithShape="1">
          <a:blip xmlns:r="http://schemas.openxmlformats.org/officeDocument/2006/relationships" r:embed="rId2">
            <a:duotone>
              <a:schemeClr val="phClr">
                <a:shade val="10000"/>
                <a:satMod val="130000"/>
                <a:lumMod val="80000"/>
              </a:schemeClr>
              <a:schemeClr val="phClr">
                <a:satMod val="15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21723</TotalTime>
  <Words>2055</Words>
  <Application>Microsoft Macintosh PowerPoint</Application>
  <PresentationFormat>On-screen Show (4:3)</PresentationFormat>
  <Paragraphs>721</Paragraphs>
  <Slides>62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79" baseType="lpstr">
      <vt:lpstr>Arial</vt:lpstr>
      <vt:lpstr>Calibri</vt:lpstr>
      <vt:lpstr>Calisto MT</vt:lpstr>
      <vt:lpstr>Chalkboard</vt:lpstr>
      <vt:lpstr>Courier</vt:lpstr>
      <vt:lpstr>GCIOON+Calibri-Bold</vt:lpstr>
      <vt:lpstr>Gill Sans MT</vt:lpstr>
      <vt:lpstr>Helvetica</vt:lpstr>
      <vt:lpstr>HUDEVI+Calibri</vt:lpstr>
      <vt:lpstr>Marker Felt</vt:lpstr>
      <vt:lpstr>Menlo</vt:lpstr>
      <vt:lpstr>Perpetua Titling MT</vt:lpstr>
      <vt:lpstr>QVMWPN+Calibri-Italic</vt:lpstr>
      <vt:lpstr>RAIOOS+Calibri-Light</vt:lpstr>
      <vt:lpstr>Times New Roman</vt:lpstr>
      <vt:lpstr>TRNBOV+ArialMT</vt:lpstr>
      <vt:lpstr>1_Precedent</vt:lpstr>
      <vt:lpstr>Administrative</vt:lpstr>
      <vt:lpstr>Microkernel Intro History Design Performance Issues Fixing Performance Issues</vt:lpstr>
      <vt:lpstr>Motivation for Concurrency</vt:lpstr>
      <vt:lpstr>Motivation</vt:lpstr>
      <vt:lpstr>CONCURRENCY: Option 2</vt:lpstr>
      <vt:lpstr>Common Programming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Synchronization</vt:lpstr>
      <vt:lpstr>Locks</vt:lpstr>
      <vt:lpstr>Other Examples</vt:lpstr>
      <vt:lpstr>Shared Linked List</vt:lpstr>
      <vt:lpstr>Shared Linked List</vt:lpstr>
      <vt:lpstr>Linked-List Race</vt:lpstr>
      <vt:lpstr>Linked-List Race</vt:lpstr>
      <vt:lpstr>Linked-List Race</vt:lpstr>
      <vt:lpstr>Linked-List Race</vt:lpstr>
      <vt:lpstr>Linked-List Race</vt:lpstr>
      <vt:lpstr>Resulting Linked List</vt:lpstr>
      <vt:lpstr>Locks are never easy to debug</vt:lpstr>
      <vt:lpstr>Locking Linked Lists</vt:lpstr>
      <vt:lpstr>Locking Linked Lists</vt:lpstr>
      <vt:lpstr>Locking Linked Lists : Approach #1</vt:lpstr>
      <vt:lpstr>Locking Linked Lists : Approach #1</vt:lpstr>
      <vt:lpstr>Locking Linked Lists : Approach #2</vt:lpstr>
      <vt:lpstr>Locking Linked Lists : Approach #3</vt:lpstr>
      <vt:lpstr>Implementing Synchronization</vt:lpstr>
      <vt:lpstr>Lock Implementation Goals</vt:lpstr>
      <vt:lpstr>Implementing Synchronization</vt:lpstr>
      <vt:lpstr>Implementing Locks: W/ Interrupts</vt:lpstr>
      <vt:lpstr>Implementing LOCKS: w/ Load+Store</vt:lpstr>
      <vt:lpstr>Race Condition with LOAD and STORE</vt:lpstr>
      <vt:lpstr>xchg: atomic exchange,  or test-and-set</vt:lpstr>
      <vt:lpstr>LOCK Implementation with XCHG</vt:lpstr>
      <vt:lpstr>XCHG Implementation</vt:lpstr>
      <vt:lpstr>Other Atomic HW Instructions</vt:lpstr>
      <vt:lpstr>Other Atomic HW Instructions</vt:lpstr>
      <vt:lpstr>Let’s map locks to H/W</vt:lpstr>
      <vt:lpstr>Let’s map locks to H/W</vt:lpstr>
      <vt:lpstr>Hardware Cache Coherence</vt:lpstr>
      <vt:lpstr>Let’s map locks to H/W</vt:lpstr>
      <vt:lpstr>MSI Coherence</vt:lpstr>
      <vt:lpstr>MSI Coherence</vt:lpstr>
      <vt:lpstr>MSI Coherence</vt:lpstr>
      <vt:lpstr>Compatibility of states between cores</vt:lpstr>
      <vt:lpstr>What access patterns work well?</vt:lpstr>
      <vt:lpstr>Real Systems?</vt:lpstr>
      <vt:lpstr>Using Test-and-Set in a Spin Lock</vt:lpstr>
      <vt:lpstr>Using Test-and-Set in a Spin Lock</vt:lpstr>
      <vt:lpstr>Using Test-and-Set in a Spin Lock</vt:lpstr>
      <vt:lpstr>Cache Coherence Implication?</vt:lpstr>
      <vt:lpstr>Cache Coherence Implication?</vt:lpstr>
      <vt:lpstr>Cache Coherence Implication?</vt:lpstr>
      <vt:lpstr>Problem: Locks can ruin performance</vt:lpstr>
    </vt:vector>
  </TitlesOfParts>
  <Company>University of Wisconsin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and Overview</dc:title>
  <dc:creator>Andrea Arpaci-Dusseau</dc:creator>
  <cp:lastModifiedBy>Sudarsun Kannan</cp:lastModifiedBy>
  <cp:revision>304</cp:revision>
  <cp:lastPrinted>2015-09-10T20:33:58Z</cp:lastPrinted>
  <dcterms:created xsi:type="dcterms:W3CDTF">2015-09-07T16:03:39Z</dcterms:created>
  <dcterms:modified xsi:type="dcterms:W3CDTF">2019-09-20T14:56:51Z</dcterms:modified>
</cp:coreProperties>
</file>

<file path=docProps/thumbnail.jpeg>
</file>